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66" r:id="rId4"/>
    <p:sldId id="259" r:id="rId5"/>
    <p:sldId id="267" r:id="rId6"/>
    <p:sldId id="268" r:id="rId7"/>
    <p:sldId id="269" r:id="rId8"/>
    <p:sldId id="270" r:id="rId9"/>
    <p:sldId id="262" r:id="rId10"/>
    <p:sldId id="271" r:id="rId11"/>
    <p:sldId id="260" r:id="rId12"/>
    <p:sldId id="272" r:id="rId13"/>
    <p:sldId id="274" r:id="rId14"/>
    <p:sldId id="276" r:id="rId15"/>
    <p:sldId id="264" r:id="rId16"/>
    <p:sldId id="261" r:id="rId17"/>
    <p:sldId id="265" r:id="rId18"/>
  </p:sldIdLst>
  <p:sldSz cx="18288000" cy="10287000"/>
  <p:notesSz cx="6858000" cy="9144000"/>
  <p:embeddedFontLst>
    <p:embeddedFont>
      <p:font typeface="Anton" pitchFamily="2" charset="0"/>
      <p:regular r:id="rId20"/>
    </p:embeddedFont>
    <p:embeddedFont>
      <p:font typeface="Inter" panose="020B0604020202020204" charset="0"/>
      <p:regular r:id="rId21"/>
    </p:embeddedFont>
    <p:embeddedFont>
      <p:font typeface="Inter Medium"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444" autoAdjust="0"/>
  </p:normalViewPr>
  <p:slideViewPr>
    <p:cSldViewPr>
      <p:cViewPr>
        <p:scale>
          <a:sx n="40" d="100"/>
          <a:sy n="40" d="100"/>
        </p:scale>
        <p:origin x="88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E863D-5538-4571-A022-CAA8B7D3BEC8}" type="datetimeFigureOut">
              <a:rPr lang="en-US" smtClean="0"/>
              <a:t>2/21/2025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3A0BB-25A3-4CC8-9581-ECC08B830AA3}" type="slidenum">
              <a:rPr lang="en-US" smtClean="0"/>
              <a:t>‹#›</a:t>
            </a:fld>
            <a:endParaRPr lang="en-US"/>
          </a:p>
        </p:txBody>
      </p:sp>
    </p:spTree>
    <p:extLst>
      <p:ext uri="{BB962C8B-B14F-4D97-AF65-F5344CB8AC3E}">
        <p14:creationId xmlns:p14="http://schemas.microsoft.com/office/powerpoint/2010/main" val="4214675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53A0BB-25A3-4CC8-9581-ECC08B830AA3}" type="slidenum">
              <a:rPr lang="en-US" smtClean="0"/>
              <a:t>3</a:t>
            </a:fld>
            <a:endParaRPr lang="en-US"/>
          </a:p>
        </p:txBody>
      </p:sp>
    </p:spTree>
    <p:extLst>
      <p:ext uri="{BB962C8B-B14F-4D97-AF65-F5344CB8AC3E}">
        <p14:creationId xmlns:p14="http://schemas.microsoft.com/office/powerpoint/2010/main" val="312508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53A0BB-25A3-4CC8-9581-ECC08B830AA3}" type="slidenum">
              <a:rPr lang="en-US" smtClean="0"/>
              <a:t>12</a:t>
            </a:fld>
            <a:endParaRPr lang="en-US"/>
          </a:p>
        </p:txBody>
      </p:sp>
    </p:spTree>
    <p:extLst>
      <p:ext uri="{BB962C8B-B14F-4D97-AF65-F5344CB8AC3E}">
        <p14:creationId xmlns:p14="http://schemas.microsoft.com/office/powerpoint/2010/main" val="3607179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040" r="-12040"/>
            </a:stretch>
          </a:blipFill>
        </p:spPr>
        <p:txBody>
          <a:bodyPr/>
          <a:lstStyle/>
          <a:p>
            <a:endParaRPr lang="en-US"/>
          </a:p>
        </p:txBody>
      </p:sp>
      <p:grpSp>
        <p:nvGrpSpPr>
          <p:cNvPr id="3" name="Group 3"/>
          <p:cNvGrpSpPr/>
          <p:nvPr/>
        </p:nvGrpSpPr>
        <p:grpSpPr>
          <a:xfrm>
            <a:off x="1028700" y="8970088"/>
            <a:ext cx="258288" cy="25828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nvGrpSpPr>
          <p:cNvPr id="6" name="Group 6"/>
          <p:cNvGrpSpPr/>
          <p:nvPr/>
        </p:nvGrpSpPr>
        <p:grpSpPr>
          <a:xfrm>
            <a:off x="16882852" y="1028700"/>
            <a:ext cx="376448" cy="342900"/>
            <a:chOff x="0" y="0"/>
            <a:chExt cx="501930" cy="457200"/>
          </a:xfrm>
        </p:grpSpPr>
        <p:sp>
          <p:nvSpPr>
            <p:cNvPr id="7" name="AutoShape 7"/>
            <p:cNvSpPr/>
            <p:nvPr/>
          </p:nvSpPr>
          <p:spPr>
            <a:xfrm>
              <a:off x="0" y="254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8" name="AutoShape 8"/>
            <p:cNvSpPr/>
            <p:nvPr/>
          </p:nvSpPr>
          <p:spPr>
            <a:xfrm>
              <a:off x="0" y="2286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9" name="AutoShape 9"/>
            <p:cNvSpPr/>
            <p:nvPr/>
          </p:nvSpPr>
          <p:spPr>
            <a:xfrm>
              <a:off x="0" y="431800"/>
              <a:ext cx="501930" cy="0"/>
            </a:xfrm>
            <a:prstGeom prst="line">
              <a:avLst/>
            </a:prstGeom>
            <a:ln w="50800" cap="flat">
              <a:solidFill>
                <a:srgbClr val="FFFFFF"/>
              </a:solidFill>
              <a:prstDash val="solid"/>
              <a:headEnd type="none" w="sm" len="sm"/>
              <a:tailEnd type="none" w="sm" len="sm"/>
            </a:ln>
          </p:spPr>
          <p:txBody>
            <a:bodyPr/>
            <a:lstStyle/>
            <a:p>
              <a:endParaRPr lang="en-US"/>
            </a:p>
          </p:txBody>
        </p:sp>
      </p:grpSp>
      <p:grpSp>
        <p:nvGrpSpPr>
          <p:cNvPr id="10" name="Group 10"/>
          <p:cNvGrpSpPr/>
          <p:nvPr/>
        </p:nvGrpSpPr>
        <p:grpSpPr>
          <a:xfrm>
            <a:off x="0" y="2324100"/>
            <a:ext cx="18288000" cy="4243944"/>
            <a:chOff x="0" y="0"/>
            <a:chExt cx="4816593" cy="1117747"/>
          </a:xfrm>
        </p:grpSpPr>
        <p:sp>
          <p:nvSpPr>
            <p:cNvPr id="11" name="Freeform 11"/>
            <p:cNvSpPr/>
            <p:nvPr/>
          </p:nvSpPr>
          <p:spPr>
            <a:xfrm>
              <a:off x="0" y="0"/>
              <a:ext cx="4816592" cy="1117747"/>
            </a:xfrm>
            <a:custGeom>
              <a:avLst/>
              <a:gdLst/>
              <a:ahLst/>
              <a:cxnLst/>
              <a:rect l="l" t="t" r="r" b="b"/>
              <a:pathLst>
                <a:path w="4816592" h="1117747">
                  <a:moveTo>
                    <a:pt x="0" y="0"/>
                  </a:moveTo>
                  <a:lnTo>
                    <a:pt x="4816592" y="0"/>
                  </a:lnTo>
                  <a:lnTo>
                    <a:pt x="4816592" y="1117747"/>
                  </a:lnTo>
                  <a:lnTo>
                    <a:pt x="0" y="1117747"/>
                  </a:lnTo>
                  <a:close/>
                </a:path>
              </a:pathLst>
            </a:custGeom>
            <a:solidFill>
              <a:srgbClr val="000000">
                <a:alpha val="40000"/>
              </a:srgbClr>
            </a:solidFill>
          </p:spPr>
          <p:txBody>
            <a:bodyPr/>
            <a:lstStyle/>
            <a:p>
              <a:endParaRPr lang="en-US"/>
            </a:p>
          </p:txBody>
        </p:sp>
        <p:sp>
          <p:nvSpPr>
            <p:cNvPr id="12" name="TextBox 12"/>
            <p:cNvSpPr txBox="1"/>
            <p:nvPr/>
          </p:nvSpPr>
          <p:spPr>
            <a:xfrm>
              <a:off x="0" y="-38100"/>
              <a:ext cx="4816593" cy="1155847"/>
            </a:xfrm>
            <a:prstGeom prst="rect">
              <a:avLst/>
            </a:prstGeom>
          </p:spPr>
          <p:txBody>
            <a:bodyPr lIns="50800" tIns="50800" rIns="50800" bIns="50800" rtlCol="0" anchor="ctr"/>
            <a:lstStyle/>
            <a:p>
              <a:pPr algn="ctr">
                <a:lnSpc>
                  <a:spcPts val="2940"/>
                </a:lnSpc>
              </a:pPr>
              <a:endParaRPr/>
            </a:p>
          </p:txBody>
        </p:sp>
      </p:grpSp>
      <p:sp>
        <p:nvSpPr>
          <p:cNvPr id="13" name="TextBox 13"/>
          <p:cNvSpPr txBox="1"/>
          <p:nvPr/>
        </p:nvSpPr>
        <p:spPr>
          <a:xfrm>
            <a:off x="1028700" y="2660640"/>
            <a:ext cx="16421100" cy="5159746"/>
          </a:xfrm>
          <a:prstGeom prst="rect">
            <a:avLst/>
          </a:prstGeom>
        </p:spPr>
        <p:txBody>
          <a:bodyPr wrap="square" lIns="0" tIns="0" rIns="0" bIns="0" rtlCol="0" anchor="t">
            <a:spAutoFit/>
          </a:bodyPr>
          <a:lstStyle/>
          <a:p>
            <a:pPr algn="l">
              <a:lnSpc>
                <a:spcPts val="13662"/>
              </a:lnSpc>
              <a:spcBef>
                <a:spcPct val="0"/>
              </a:spcBef>
            </a:pPr>
            <a:r>
              <a:rPr lang="en-US" sz="9759" dirty="0">
                <a:solidFill>
                  <a:srgbClr val="FFFFFF"/>
                </a:solidFill>
                <a:latin typeface="Anton"/>
                <a:ea typeface="Anton"/>
                <a:cs typeface="Anton"/>
                <a:sym typeface="Anton"/>
              </a:rPr>
              <a:t>EXPLORING THE IMPACT OF PERFORMANCE &amp; EXPERIENCE ON BASEBALL SALARIES</a:t>
            </a:r>
          </a:p>
        </p:txBody>
      </p:sp>
      <p:sp>
        <p:nvSpPr>
          <p:cNvPr id="15" name="TextBox 15"/>
          <p:cNvSpPr txBox="1"/>
          <p:nvPr/>
        </p:nvSpPr>
        <p:spPr>
          <a:xfrm>
            <a:off x="1524244" y="8902065"/>
            <a:ext cx="3615487" cy="1103957"/>
          </a:xfrm>
          <a:prstGeom prst="rect">
            <a:avLst/>
          </a:prstGeom>
        </p:spPr>
        <p:txBody>
          <a:bodyPr lIns="0" tIns="0" rIns="0" bIns="0" rtlCol="0" anchor="t">
            <a:spAutoFit/>
          </a:bodyPr>
          <a:lstStyle/>
          <a:p>
            <a:pPr algn="l">
              <a:lnSpc>
                <a:spcPts val="2940"/>
              </a:lnSpc>
              <a:spcBef>
                <a:spcPct val="0"/>
              </a:spcBef>
            </a:pPr>
            <a:r>
              <a:rPr lang="en-US" sz="2100" b="1" dirty="0">
                <a:solidFill>
                  <a:srgbClr val="FFFFFF"/>
                </a:solidFill>
                <a:latin typeface="Inter Medium"/>
                <a:ea typeface="Inter Medium"/>
                <a:cs typeface="Inter Medium"/>
                <a:sym typeface="Inter Medium"/>
              </a:rPr>
              <a:t>Presented by Alex Webber</a:t>
            </a:r>
          </a:p>
          <a:p>
            <a:pPr>
              <a:lnSpc>
                <a:spcPts val="2940"/>
              </a:lnSpc>
              <a:spcBef>
                <a:spcPct val="0"/>
              </a:spcBef>
            </a:pPr>
            <a:r>
              <a:rPr lang="en-US" sz="2100" b="1" dirty="0">
                <a:solidFill>
                  <a:srgbClr val="FFFFFF"/>
                </a:solidFill>
                <a:latin typeface="Inter Medium"/>
                <a:ea typeface="Inter Medium"/>
              </a:rPr>
              <a:t>DSC 530 T304</a:t>
            </a:r>
          </a:p>
          <a:p>
            <a:pPr>
              <a:lnSpc>
                <a:spcPts val="2940"/>
              </a:lnSpc>
              <a:spcBef>
                <a:spcPct val="0"/>
              </a:spcBef>
            </a:pPr>
            <a:r>
              <a:rPr lang="en-US" sz="2100" b="1" dirty="0">
                <a:solidFill>
                  <a:srgbClr val="FFFFFF"/>
                </a:solidFill>
                <a:latin typeface="Inter Medium"/>
                <a:ea typeface="Inter Medium"/>
                <a:cs typeface="Inter Medium"/>
                <a:sym typeface="Inter Medium"/>
              </a:rPr>
              <a:t>Dr. </a:t>
            </a:r>
            <a:r>
              <a:rPr lang="en-US" sz="2100" b="1" dirty="0">
                <a:solidFill>
                  <a:srgbClr val="FFFFFF"/>
                </a:solidFill>
                <a:latin typeface="Inter Medium"/>
                <a:ea typeface="Inter Medium"/>
                <a:sym typeface="Inter Medium"/>
              </a:rPr>
              <a:t>Fadi </a:t>
            </a:r>
            <a:r>
              <a:rPr lang="en-US" sz="2100" b="1" dirty="0" err="1">
                <a:solidFill>
                  <a:srgbClr val="FFFFFF"/>
                </a:solidFill>
                <a:latin typeface="Inter Medium"/>
                <a:ea typeface="Inter Medium"/>
              </a:rPr>
              <a:t>Alsaleem</a:t>
            </a:r>
            <a:endParaRPr lang="en-US" sz="2100" b="1" dirty="0">
              <a:solidFill>
                <a:srgbClr val="FFFFFF"/>
              </a:solidFill>
              <a:latin typeface="Inter Medium"/>
              <a:ea typeface="Inter Medium"/>
            </a:endParaRPr>
          </a:p>
        </p:txBody>
      </p:sp>
      <p:sp>
        <p:nvSpPr>
          <p:cNvPr id="17" name="TextBox 17"/>
          <p:cNvSpPr txBox="1"/>
          <p:nvPr/>
        </p:nvSpPr>
        <p:spPr>
          <a:xfrm>
            <a:off x="15989189" y="8902065"/>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FFFFFF"/>
                </a:solidFill>
                <a:latin typeface="Inter Medium"/>
                <a:ea typeface="Inter Medium"/>
                <a:cs typeface="Inter Medium"/>
                <a:sym typeface="Inter Medium"/>
              </a:rPr>
              <a:t>Page 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CEBCD-9050-D9A6-D2DE-64AC2F83C88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E19C01F-F294-10D0-97A1-1C9E48DD050F}"/>
              </a:ext>
            </a:extLst>
          </p:cNvPr>
          <p:cNvGrpSpPr/>
          <p:nvPr/>
        </p:nvGrpSpPr>
        <p:grpSpPr>
          <a:xfrm>
            <a:off x="16882852" y="1028700"/>
            <a:ext cx="376448" cy="342900"/>
            <a:chOff x="0" y="0"/>
            <a:chExt cx="501930" cy="457200"/>
          </a:xfrm>
        </p:grpSpPr>
        <p:sp>
          <p:nvSpPr>
            <p:cNvPr id="3" name="AutoShape 3">
              <a:extLst>
                <a:ext uri="{FF2B5EF4-FFF2-40B4-BE49-F238E27FC236}">
                  <a16:creationId xmlns:a16="http://schemas.microsoft.com/office/drawing/2014/main" id="{680359E4-4080-994F-B8FB-7047ABB8DD6B}"/>
                </a:ext>
              </a:extLst>
            </p:cNvPr>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a:extLst>
                <a:ext uri="{FF2B5EF4-FFF2-40B4-BE49-F238E27FC236}">
                  <a16:creationId xmlns:a16="http://schemas.microsoft.com/office/drawing/2014/main" id="{53A9C273-C10D-B326-6E63-0A3DE00DFBC4}"/>
                </a:ext>
              </a:extLst>
            </p:cNvPr>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a:extLst>
                <a:ext uri="{FF2B5EF4-FFF2-40B4-BE49-F238E27FC236}">
                  <a16:creationId xmlns:a16="http://schemas.microsoft.com/office/drawing/2014/main" id="{D646B2A0-C49C-A7BB-B995-C7AFBE3EEFF6}"/>
                </a:ext>
              </a:extLst>
            </p:cNvPr>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11" name="TextBox 11">
            <a:extLst>
              <a:ext uri="{FF2B5EF4-FFF2-40B4-BE49-F238E27FC236}">
                <a16:creationId xmlns:a16="http://schemas.microsoft.com/office/drawing/2014/main" id="{2CAD8A55-AEDE-5739-7709-53DE546A8143}"/>
              </a:ext>
            </a:extLst>
          </p:cNvPr>
          <p:cNvSpPr txBox="1"/>
          <p:nvPr/>
        </p:nvSpPr>
        <p:spPr>
          <a:xfrm>
            <a:off x="17071076" y="9563100"/>
            <a:ext cx="1270111" cy="356235"/>
          </a:xfrm>
          <a:prstGeom prst="rect">
            <a:avLst/>
          </a:prstGeom>
        </p:spPr>
        <p:txBody>
          <a:bodyPr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Page 10</a:t>
            </a:r>
          </a:p>
        </p:txBody>
      </p:sp>
      <p:sp>
        <p:nvSpPr>
          <p:cNvPr id="12" name="TextBox 12">
            <a:extLst>
              <a:ext uri="{FF2B5EF4-FFF2-40B4-BE49-F238E27FC236}">
                <a16:creationId xmlns:a16="http://schemas.microsoft.com/office/drawing/2014/main" id="{4BA14FBF-5E75-3F91-B15C-045C90902610}"/>
              </a:ext>
            </a:extLst>
          </p:cNvPr>
          <p:cNvSpPr txBox="1"/>
          <p:nvPr/>
        </p:nvSpPr>
        <p:spPr>
          <a:xfrm>
            <a:off x="533400" y="266700"/>
            <a:ext cx="10134600" cy="2508892"/>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CUMULATIVE DISTRIBUTION FUNCTION ANALYSIS</a:t>
            </a:r>
          </a:p>
        </p:txBody>
      </p:sp>
      <p:grpSp>
        <p:nvGrpSpPr>
          <p:cNvPr id="14" name="Group 6">
            <a:extLst>
              <a:ext uri="{FF2B5EF4-FFF2-40B4-BE49-F238E27FC236}">
                <a16:creationId xmlns:a16="http://schemas.microsoft.com/office/drawing/2014/main" id="{FF747E70-6908-E78A-9D4F-8E13400DEC6E}"/>
              </a:ext>
            </a:extLst>
          </p:cNvPr>
          <p:cNvGrpSpPr/>
          <p:nvPr/>
        </p:nvGrpSpPr>
        <p:grpSpPr>
          <a:xfrm>
            <a:off x="13088233" y="2019300"/>
            <a:ext cx="5173827" cy="7153621"/>
            <a:chOff x="0" y="0"/>
            <a:chExt cx="801561" cy="1108283"/>
          </a:xfrm>
        </p:grpSpPr>
        <p:sp>
          <p:nvSpPr>
            <p:cNvPr id="15" name="Freeform 7">
              <a:extLst>
                <a:ext uri="{FF2B5EF4-FFF2-40B4-BE49-F238E27FC236}">
                  <a16:creationId xmlns:a16="http://schemas.microsoft.com/office/drawing/2014/main" id="{03025353-058E-6276-ECB9-9FB4076889A2}"/>
                </a:ext>
              </a:extLst>
            </p:cNvPr>
            <p:cNvSpPr/>
            <p:nvPr/>
          </p:nvSpPr>
          <p:spPr>
            <a:xfrm>
              <a:off x="0" y="0"/>
              <a:ext cx="801561" cy="1108283"/>
            </a:xfrm>
            <a:custGeom>
              <a:avLst/>
              <a:gdLst/>
              <a:ahLst/>
              <a:cxnLst/>
              <a:rect l="l" t="t" r="r" b="b"/>
              <a:pathLst>
                <a:path w="801561" h="1108283">
                  <a:moveTo>
                    <a:pt x="0" y="0"/>
                  </a:moveTo>
                  <a:lnTo>
                    <a:pt x="801561" y="0"/>
                  </a:lnTo>
                  <a:lnTo>
                    <a:pt x="801561" y="1108283"/>
                  </a:lnTo>
                  <a:lnTo>
                    <a:pt x="0" y="1108283"/>
                  </a:lnTo>
                  <a:close/>
                </a:path>
              </a:pathLst>
            </a:custGeom>
            <a:blipFill>
              <a:blip r:embed="rId2">
                <a:alphaModFix/>
              </a:blip>
              <a:stretch>
                <a:fillRect t="-4277" b="-4277"/>
              </a:stretch>
            </a:blipFill>
          </p:spPr>
          <p:txBody>
            <a:bodyPr/>
            <a:lstStyle/>
            <a:p>
              <a:endParaRPr lang="en-US"/>
            </a:p>
          </p:txBody>
        </p:sp>
      </p:grpSp>
      <p:pic>
        <p:nvPicPr>
          <p:cNvPr id="17" name="Picture 16">
            <a:extLst>
              <a:ext uri="{FF2B5EF4-FFF2-40B4-BE49-F238E27FC236}">
                <a16:creationId xmlns:a16="http://schemas.microsoft.com/office/drawing/2014/main" id="{D38304F6-A887-B9C8-2803-C6E5B82515A9}"/>
              </a:ext>
            </a:extLst>
          </p:cNvPr>
          <p:cNvPicPr>
            <a:picLocks noChangeAspect="1"/>
          </p:cNvPicPr>
          <p:nvPr/>
        </p:nvPicPr>
        <p:blipFill>
          <a:blip r:embed="rId3"/>
          <a:stretch>
            <a:fillRect/>
          </a:stretch>
        </p:blipFill>
        <p:spPr>
          <a:xfrm>
            <a:off x="562583" y="2905376"/>
            <a:ext cx="8686800" cy="5152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8" name="Group 8">
            <a:extLst>
              <a:ext uri="{FF2B5EF4-FFF2-40B4-BE49-F238E27FC236}">
                <a16:creationId xmlns:a16="http://schemas.microsoft.com/office/drawing/2014/main" id="{77500343-71A0-D412-1D26-578283B1D2B6}"/>
              </a:ext>
            </a:extLst>
          </p:cNvPr>
          <p:cNvGrpSpPr/>
          <p:nvPr/>
        </p:nvGrpSpPr>
        <p:grpSpPr>
          <a:xfrm>
            <a:off x="-2590800" y="8150899"/>
            <a:ext cx="15544800" cy="2487008"/>
            <a:chOff x="0" y="-192882"/>
            <a:chExt cx="9866277" cy="3009530"/>
          </a:xfrm>
        </p:grpSpPr>
        <p:sp>
          <p:nvSpPr>
            <p:cNvPr id="26" name="TextBox 11">
              <a:extLst>
                <a:ext uri="{FF2B5EF4-FFF2-40B4-BE49-F238E27FC236}">
                  <a16:creationId xmlns:a16="http://schemas.microsoft.com/office/drawing/2014/main" id="{9F2A1B6C-7C4E-5EFA-F3B0-6A9726A36BC5}"/>
                </a:ext>
              </a:extLst>
            </p:cNvPr>
            <p:cNvSpPr txBox="1"/>
            <p:nvPr/>
          </p:nvSpPr>
          <p:spPr>
            <a:xfrm>
              <a:off x="0" y="-192882"/>
              <a:ext cx="2057400" cy="2250282"/>
            </a:xfrm>
            <a:prstGeom prst="rect">
              <a:avLst/>
            </a:prstGeom>
          </p:spPr>
          <p:txBody>
            <a:bodyPr lIns="50800" tIns="50800" rIns="50800" bIns="50800" rtlCol="0" anchor="ctr"/>
            <a:lstStyle/>
            <a:p>
              <a:pPr algn="ctr">
                <a:lnSpc>
                  <a:spcPts val="2940"/>
                </a:lnSpc>
              </a:pPr>
              <a:endParaRPr/>
            </a:p>
          </p:txBody>
        </p:sp>
        <p:grpSp>
          <p:nvGrpSpPr>
            <p:cNvPr id="20" name="Group 19">
              <a:extLst>
                <a:ext uri="{FF2B5EF4-FFF2-40B4-BE49-F238E27FC236}">
                  <a16:creationId xmlns:a16="http://schemas.microsoft.com/office/drawing/2014/main" id="{23650995-88E3-EA68-DE88-B3B74FE72D50}"/>
                </a:ext>
              </a:extLst>
            </p:cNvPr>
            <p:cNvGrpSpPr/>
            <p:nvPr/>
          </p:nvGrpSpPr>
          <p:grpSpPr>
            <a:xfrm>
              <a:off x="1676341" y="-148665"/>
              <a:ext cx="8189936" cy="2965313"/>
              <a:chOff x="-75271" y="-29366"/>
              <a:chExt cx="1617765" cy="585741"/>
            </a:xfrm>
          </p:grpSpPr>
          <p:sp>
            <p:nvSpPr>
              <p:cNvPr id="23" name="Freeform 13">
                <a:extLst>
                  <a:ext uri="{FF2B5EF4-FFF2-40B4-BE49-F238E27FC236}">
                    <a16:creationId xmlns:a16="http://schemas.microsoft.com/office/drawing/2014/main" id="{60C79E53-8F82-2136-5F0B-A63EF0EB1E2E}"/>
                  </a:ext>
                </a:extLst>
              </p:cNvPr>
              <p:cNvSpPr/>
              <p:nvPr/>
            </p:nvSpPr>
            <p:spPr>
              <a:xfrm>
                <a:off x="-75271" y="-29366"/>
                <a:ext cx="1617765" cy="585741"/>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dirty="0"/>
              </a:p>
            </p:txBody>
          </p:sp>
          <p:sp>
            <p:nvSpPr>
              <p:cNvPr id="24" name="TextBox 14">
                <a:extLst>
                  <a:ext uri="{FF2B5EF4-FFF2-40B4-BE49-F238E27FC236}">
                    <a16:creationId xmlns:a16="http://schemas.microsoft.com/office/drawing/2014/main" id="{8864C204-0497-644C-E513-BD4F780C457F}"/>
                  </a:ext>
                </a:extLst>
              </p:cNvPr>
              <p:cNvSpPr txBox="1"/>
              <p:nvPr/>
            </p:nvSpPr>
            <p:spPr>
              <a:xfrm>
                <a:off x="0" y="136052"/>
                <a:ext cx="1542494" cy="270348"/>
              </a:xfrm>
              <a:prstGeom prst="rect">
                <a:avLst/>
              </a:prstGeom>
            </p:spPr>
            <p:txBody>
              <a:bodyPr lIns="50800" tIns="50800" rIns="50800" bIns="50800" rtlCol="0" anchor="ctr"/>
              <a:lstStyle/>
              <a:p>
                <a:pPr algn="ctr">
                  <a:lnSpc>
                    <a:spcPts val="2940"/>
                  </a:lnSpc>
                </a:pPr>
                <a:endParaRPr/>
              </a:p>
            </p:txBody>
          </p:sp>
        </p:grpSp>
        <p:sp>
          <p:nvSpPr>
            <p:cNvPr id="21" name="TextBox 15">
              <a:extLst>
                <a:ext uri="{FF2B5EF4-FFF2-40B4-BE49-F238E27FC236}">
                  <a16:creationId xmlns:a16="http://schemas.microsoft.com/office/drawing/2014/main" id="{8DF47F50-875A-34DB-EC4E-CA4ECAAC4782}"/>
                </a:ext>
              </a:extLst>
            </p:cNvPr>
            <p:cNvSpPr txBox="1"/>
            <p:nvPr/>
          </p:nvSpPr>
          <p:spPr>
            <a:xfrm>
              <a:off x="381062" y="688763"/>
              <a:ext cx="1295277" cy="622723"/>
            </a:xfrm>
            <a:prstGeom prst="rect">
              <a:avLst/>
            </a:prstGeom>
          </p:spPr>
          <p:txBody>
            <a:bodyPr lIns="0" tIns="0" rIns="0" bIns="0" rtlCol="0" anchor="t">
              <a:spAutoFit/>
            </a:bodyPr>
            <a:lstStyle/>
            <a:p>
              <a:pPr algn="ctr">
                <a:lnSpc>
                  <a:spcPts val="3919"/>
                </a:lnSpc>
                <a:spcBef>
                  <a:spcPct val="0"/>
                </a:spcBef>
              </a:pPr>
              <a:endParaRPr lang="en-US" sz="2799" b="1" dirty="0">
                <a:solidFill>
                  <a:srgbClr val="000000"/>
                </a:solidFill>
                <a:latin typeface="Inter Medium"/>
                <a:ea typeface="Inter Medium"/>
                <a:cs typeface="Inter Medium"/>
                <a:sym typeface="Inter Medium"/>
              </a:endParaRPr>
            </a:p>
          </p:txBody>
        </p:sp>
        <p:sp>
          <p:nvSpPr>
            <p:cNvPr id="22" name="TextBox 16">
              <a:extLst>
                <a:ext uri="{FF2B5EF4-FFF2-40B4-BE49-F238E27FC236}">
                  <a16:creationId xmlns:a16="http://schemas.microsoft.com/office/drawing/2014/main" id="{ADC3BB0C-2874-A286-E73C-7D30CD707C10}"/>
                </a:ext>
              </a:extLst>
            </p:cNvPr>
            <p:cNvSpPr txBox="1"/>
            <p:nvPr/>
          </p:nvSpPr>
          <p:spPr>
            <a:xfrm>
              <a:off x="1692744" y="-148667"/>
              <a:ext cx="8173533" cy="2211987"/>
            </a:xfrm>
            <a:prstGeom prst="rect">
              <a:avLst/>
            </a:prstGeom>
          </p:spPr>
          <p:txBody>
            <a:bodyPr wrap="square" lIns="0" tIns="0" rIns="0" bIns="0" rtlCol="0" anchor="t">
              <a:spAutoFit/>
            </a:bodyPr>
            <a:lstStyle/>
            <a:p>
              <a:pPr algn="l">
                <a:lnSpc>
                  <a:spcPts val="2940"/>
                </a:lnSpc>
                <a:spcBef>
                  <a:spcPct val="0"/>
                </a:spcBef>
              </a:pPr>
              <a:r>
                <a:rPr lang="en-US" dirty="0">
                  <a:solidFill>
                    <a:srgbClr val="000000"/>
                  </a:solidFill>
                  <a:latin typeface="Inter Medium"/>
                  <a:ea typeface="Inter Medium"/>
                  <a:cs typeface="Inter Medium"/>
                  <a:sym typeface="Inter Medium"/>
                </a:rPr>
                <a:t>The CDF result shows that new players tend to have fewer hits, as represented by the blue line, which rises more steeply at the beginning. This indicates that new players tend to have more lower hit counts. For veteran players though, the red line is shifted more to the right, showing that these players typically have more hits. As we look at players with higher hit counts, the gap between new and veteran players gets bigger, with veteran players having more hits overall. The CDF supports the idea that more experience correlates with higher hit counts</a:t>
              </a:r>
              <a:r>
                <a:rPr lang="en-US" sz="2000" dirty="0">
                  <a:solidFill>
                    <a:srgbClr val="000000"/>
                  </a:solidFill>
                  <a:latin typeface="Inter Medium"/>
                  <a:ea typeface="Inter Medium"/>
                  <a:cs typeface="Inter Medium"/>
                  <a:sym typeface="Inter Medium"/>
                </a:rPr>
                <a:t>.</a:t>
              </a:r>
            </a:p>
          </p:txBody>
        </p:sp>
      </p:grpSp>
    </p:spTree>
    <p:extLst>
      <p:ext uri="{BB962C8B-B14F-4D97-AF65-F5344CB8AC3E}">
        <p14:creationId xmlns:p14="http://schemas.microsoft.com/office/powerpoint/2010/main" val="2581932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66916" y="0"/>
            <a:ext cx="9821084" cy="10287000"/>
            <a:chOff x="0" y="0"/>
            <a:chExt cx="1521543" cy="1593725"/>
          </a:xfrm>
        </p:grpSpPr>
        <p:sp>
          <p:nvSpPr>
            <p:cNvPr id="3" name="Freeform 3"/>
            <p:cNvSpPr/>
            <p:nvPr/>
          </p:nvSpPr>
          <p:spPr>
            <a:xfrm>
              <a:off x="0" y="0"/>
              <a:ext cx="1521543" cy="1593725"/>
            </a:xfrm>
            <a:custGeom>
              <a:avLst/>
              <a:gdLst/>
              <a:ahLst/>
              <a:cxnLst/>
              <a:rect l="l" t="t" r="r" b="b"/>
              <a:pathLst>
                <a:path w="1521543" h="1593725">
                  <a:moveTo>
                    <a:pt x="0" y="0"/>
                  </a:moveTo>
                  <a:lnTo>
                    <a:pt x="1521543" y="0"/>
                  </a:lnTo>
                  <a:lnTo>
                    <a:pt x="1521543" y="1593725"/>
                  </a:lnTo>
                  <a:lnTo>
                    <a:pt x="0" y="1593725"/>
                  </a:lnTo>
                  <a:close/>
                </a:path>
              </a:pathLst>
            </a:custGeom>
            <a:blipFill>
              <a:blip r:embed="rId2"/>
              <a:stretch>
                <a:fillRect t="-21603" b="-21603"/>
              </a:stretch>
            </a:blipFill>
          </p:spPr>
          <p:txBody>
            <a:bodyPr/>
            <a:lstStyle/>
            <a:p>
              <a:endParaRPr lang="en-US"/>
            </a:p>
          </p:txBody>
        </p:sp>
      </p:grpSp>
      <p:grpSp>
        <p:nvGrpSpPr>
          <p:cNvPr id="4" name="Group 4"/>
          <p:cNvGrpSpPr/>
          <p:nvPr/>
        </p:nvGrpSpPr>
        <p:grpSpPr>
          <a:xfrm>
            <a:off x="16882852" y="1028700"/>
            <a:ext cx="376448" cy="342900"/>
            <a:chOff x="0" y="0"/>
            <a:chExt cx="501930" cy="457200"/>
          </a:xfrm>
        </p:grpSpPr>
        <p:sp>
          <p:nvSpPr>
            <p:cNvPr id="5" name="AutoShape 5"/>
            <p:cNvSpPr/>
            <p:nvPr/>
          </p:nvSpPr>
          <p:spPr>
            <a:xfrm>
              <a:off x="0" y="254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2286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7" name="AutoShape 7"/>
            <p:cNvSpPr/>
            <p:nvPr/>
          </p:nvSpPr>
          <p:spPr>
            <a:xfrm>
              <a:off x="0" y="431800"/>
              <a:ext cx="501930" cy="0"/>
            </a:xfrm>
            <a:prstGeom prst="line">
              <a:avLst/>
            </a:prstGeom>
            <a:ln w="50800" cap="flat">
              <a:solidFill>
                <a:srgbClr val="FFFFFF"/>
              </a:solidFill>
              <a:prstDash val="solid"/>
              <a:headEnd type="none" w="sm" len="sm"/>
              <a:tailEnd type="none" w="sm" len="sm"/>
            </a:ln>
          </p:spPr>
          <p:txBody>
            <a:bodyPr/>
            <a:lstStyle/>
            <a:p>
              <a:endParaRPr lang="en-US"/>
            </a:p>
          </p:txBody>
        </p:sp>
      </p:grpSp>
      <p:grpSp>
        <p:nvGrpSpPr>
          <p:cNvPr id="11" name="Group 11"/>
          <p:cNvGrpSpPr/>
          <p:nvPr/>
        </p:nvGrpSpPr>
        <p:grpSpPr>
          <a:xfrm>
            <a:off x="11095849" y="2628900"/>
            <a:ext cx="5856658" cy="4343400"/>
            <a:chOff x="0" y="0"/>
            <a:chExt cx="1542494" cy="406400"/>
          </a:xfrm>
        </p:grpSpPr>
        <p:sp>
          <p:nvSpPr>
            <p:cNvPr id="12" name="Freeform 12"/>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FFFFFF"/>
            </a:solidFill>
          </p:spPr>
          <p:txBody>
            <a:bodyPr/>
            <a:lstStyle/>
            <a:p>
              <a:endParaRPr lang="en-US"/>
            </a:p>
          </p:txBody>
        </p:sp>
        <p:sp>
          <p:nvSpPr>
            <p:cNvPr id="13" name="TextBox 13"/>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33" name="TextBox 33"/>
          <p:cNvSpPr txBox="1"/>
          <p:nvPr/>
        </p:nvSpPr>
        <p:spPr>
          <a:xfrm>
            <a:off x="228600" y="9717290"/>
            <a:ext cx="1270111" cy="356235"/>
          </a:xfrm>
          <a:prstGeom prst="rect">
            <a:avLst/>
          </a:prstGeom>
        </p:spPr>
        <p:txBody>
          <a:bodyPr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Page 11</a:t>
            </a:r>
          </a:p>
        </p:txBody>
      </p:sp>
      <p:sp>
        <p:nvSpPr>
          <p:cNvPr id="34" name="TextBox 34"/>
          <p:cNvSpPr txBox="1"/>
          <p:nvPr/>
        </p:nvSpPr>
        <p:spPr>
          <a:xfrm>
            <a:off x="581878" y="391592"/>
            <a:ext cx="6504721" cy="3804118"/>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SALARY DISTRIBUTION ANALYSIS</a:t>
            </a:r>
          </a:p>
        </p:txBody>
      </p:sp>
      <p:sp>
        <p:nvSpPr>
          <p:cNvPr id="37" name="TextBox 37"/>
          <p:cNvSpPr txBox="1"/>
          <p:nvPr/>
        </p:nvSpPr>
        <p:spPr>
          <a:xfrm>
            <a:off x="11095849" y="1714500"/>
            <a:ext cx="4563217" cy="356235"/>
          </a:xfrm>
          <a:prstGeom prst="rect">
            <a:avLst/>
          </a:prstGeom>
        </p:spPr>
        <p:txBody>
          <a:bodyPr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League Impact on Salary</a:t>
            </a:r>
          </a:p>
        </p:txBody>
      </p:sp>
      <p:pic>
        <p:nvPicPr>
          <p:cNvPr id="49" name="Picture 48">
            <a:extLst>
              <a:ext uri="{FF2B5EF4-FFF2-40B4-BE49-F238E27FC236}">
                <a16:creationId xmlns:a16="http://schemas.microsoft.com/office/drawing/2014/main" id="{77810DA0-59E2-6361-13CC-DE1E2658974B}"/>
              </a:ext>
            </a:extLst>
          </p:cNvPr>
          <p:cNvPicPr>
            <a:picLocks noChangeAspect="1"/>
          </p:cNvPicPr>
          <p:nvPr/>
        </p:nvPicPr>
        <p:blipFill>
          <a:blip r:embed="rId3"/>
          <a:stretch>
            <a:fillRect/>
          </a:stretch>
        </p:blipFill>
        <p:spPr>
          <a:xfrm>
            <a:off x="192932" y="4195710"/>
            <a:ext cx="8155464" cy="4977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1" name="TextBox 50">
            <a:extLst>
              <a:ext uri="{FF2B5EF4-FFF2-40B4-BE49-F238E27FC236}">
                <a16:creationId xmlns:a16="http://schemas.microsoft.com/office/drawing/2014/main" id="{FC50DF63-E03B-7FCF-8EBB-807A22561456}"/>
              </a:ext>
            </a:extLst>
          </p:cNvPr>
          <p:cNvSpPr txBox="1"/>
          <p:nvPr/>
        </p:nvSpPr>
        <p:spPr>
          <a:xfrm>
            <a:off x="11430000" y="3092290"/>
            <a:ext cx="5363351" cy="3477875"/>
          </a:xfrm>
          <a:prstGeom prst="rect">
            <a:avLst/>
          </a:prstGeom>
          <a:noFill/>
        </p:spPr>
        <p:txBody>
          <a:bodyPr wrap="square" rtlCol="0">
            <a:spAutoFit/>
          </a:bodyPr>
          <a:lstStyle/>
          <a:p>
            <a:r>
              <a:rPr lang="en-US" sz="2000" dirty="0"/>
              <a:t>The results show that the American league tends to have slightly higher salaries than the National League. The leagues have very similar salary ranges; however, the distribution for the American league is shifted very slightly to the right, showing that people in that league on average earn more than the National league. The results indicate that league might have an impact on salary. Since the distribution between the leagues is very similar, it might be beneficial to confirm if this difference is statistically significant.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ED147-9DEB-6436-90B0-EF6F29525A2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D3D0884-D314-26D2-5635-D6BDB89B3DD9}"/>
              </a:ext>
            </a:extLst>
          </p:cNvPr>
          <p:cNvGrpSpPr/>
          <p:nvPr/>
        </p:nvGrpSpPr>
        <p:grpSpPr>
          <a:xfrm>
            <a:off x="16882852" y="-800100"/>
            <a:ext cx="376448" cy="342900"/>
            <a:chOff x="0" y="0"/>
            <a:chExt cx="501930" cy="457200"/>
          </a:xfrm>
        </p:grpSpPr>
        <p:sp>
          <p:nvSpPr>
            <p:cNvPr id="3" name="AutoShape 3">
              <a:extLst>
                <a:ext uri="{FF2B5EF4-FFF2-40B4-BE49-F238E27FC236}">
                  <a16:creationId xmlns:a16="http://schemas.microsoft.com/office/drawing/2014/main" id="{F0DFA54B-9F1B-9E0E-C870-B03CE7A3D785}"/>
                </a:ext>
              </a:extLst>
            </p:cNvPr>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a:extLst>
                <a:ext uri="{FF2B5EF4-FFF2-40B4-BE49-F238E27FC236}">
                  <a16:creationId xmlns:a16="http://schemas.microsoft.com/office/drawing/2014/main" id="{5ADC8C0C-61D6-62AA-5EC2-872CE2EB7DC0}"/>
                </a:ext>
              </a:extLst>
            </p:cNvPr>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a:extLst>
                <a:ext uri="{FF2B5EF4-FFF2-40B4-BE49-F238E27FC236}">
                  <a16:creationId xmlns:a16="http://schemas.microsoft.com/office/drawing/2014/main" id="{732A6771-5C2F-472D-BC2E-44BAD0B2304B}"/>
                </a:ext>
              </a:extLst>
            </p:cNvPr>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a:extLst>
              <a:ext uri="{FF2B5EF4-FFF2-40B4-BE49-F238E27FC236}">
                <a16:creationId xmlns:a16="http://schemas.microsoft.com/office/drawing/2014/main" id="{AEBF51C9-2971-B958-59E2-111CF2C36A95}"/>
              </a:ext>
            </a:extLst>
          </p:cNvPr>
          <p:cNvGrpSpPr/>
          <p:nvPr/>
        </p:nvGrpSpPr>
        <p:grpSpPr>
          <a:xfrm>
            <a:off x="-1848702" y="2912544"/>
            <a:ext cx="8315182" cy="3161206"/>
            <a:chOff x="0" y="0"/>
            <a:chExt cx="966179" cy="367315"/>
          </a:xfrm>
        </p:grpSpPr>
        <p:sp>
          <p:nvSpPr>
            <p:cNvPr id="7" name="Freeform 7">
              <a:extLst>
                <a:ext uri="{FF2B5EF4-FFF2-40B4-BE49-F238E27FC236}">
                  <a16:creationId xmlns:a16="http://schemas.microsoft.com/office/drawing/2014/main" id="{C1C1320C-C2E9-9C63-575F-6092D58766D6}"/>
                </a:ext>
              </a:extLst>
            </p:cNvPr>
            <p:cNvSpPr/>
            <p:nvPr/>
          </p:nvSpPr>
          <p:spPr>
            <a:xfrm>
              <a:off x="0" y="0"/>
              <a:ext cx="966179" cy="367315"/>
            </a:xfrm>
            <a:custGeom>
              <a:avLst/>
              <a:gdLst/>
              <a:ahLst/>
              <a:cxnLst/>
              <a:rect l="l" t="t" r="r" b="b"/>
              <a:pathLst>
                <a:path w="966179" h="367315">
                  <a:moveTo>
                    <a:pt x="203200" y="0"/>
                  </a:moveTo>
                  <a:lnTo>
                    <a:pt x="966179" y="0"/>
                  </a:lnTo>
                  <a:lnTo>
                    <a:pt x="762979" y="367315"/>
                  </a:lnTo>
                  <a:lnTo>
                    <a:pt x="0" y="367315"/>
                  </a:lnTo>
                  <a:lnTo>
                    <a:pt x="203200" y="0"/>
                  </a:lnTo>
                  <a:close/>
                </a:path>
              </a:pathLst>
            </a:custGeom>
            <a:blipFill>
              <a:blip r:embed="rId3"/>
              <a:stretch>
                <a:fillRect t="-50652" b="-24377"/>
              </a:stretch>
            </a:blipFill>
          </p:spPr>
          <p:txBody>
            <a:bodyPr/>
            <a:lstStyle/>
            <a:p>
              <a:endParaRPr lang="en-US"/>
            </a:p>
          </p:txBody>
        </p:sp>
      </p:grpSp>
      <p:grpSp>
        <p:nvGrpSpPr>
          <p:cNvPr id="8" name="Group 8">
            <a:extLst>
              <a:ext uri="{FF2B5EF4-FFF2-40B4-BE49-F238E27FC236}">
                <a16:creationId xmlns:a16="http://schemas.microsoft.com/office/drawing/2014/main" id="{D0BBA8C2-0BF1-CFD4-3001-CE8C1ED352AA}"/>
              </a:ext>
            </a:extLst>
          </p:cNvPr>
          <p:cNvGrpSpPr/>
          <p:nvPr/>
        </p:nvGrpSpPr>
        <p:grpSpPr>
          <a:xfrm>
            <a:off x="4986409" y="2912544"/>
            <a:ext cx="8315182" cy="3161206"/>
            <a:chOff x="0" y="0"/>
            <a:chExt cx="966179" cy="367315"/>
          </a:xfrm>
        </p:grpSpPr>
        <p:sp>
          <p:nvSpPr>
            <p:cNvPr id="9" name="Freeform 9">
              <a:extLst>
                <a:ext uri="{FF2B5EF4-FFF2-40B4-BE49-F238E27FC236}">
                  <a16:creationId xmlns:a16="http://schemas.microsoft.com/office/drawing/2014/main" id="{AF7FF76F-8B94-5827-14EF-33B61AB070B6}"/>
                </a:ext>
              </a:extLst>
            </p:cNvPr>
            <p:cNvSpPr/>
            <p:nvPr/>
          </p:nvSpPr>
          <p:spPr>
            <a:xfrm>
              <a:off x="0" y="0"/>
              <a:ext cx="966179" cy="367315"/>
            </a:xfrm>
            <a:custGeom>
              <a:avLst/>
              <a:gdLst/>
              <a:ahLst/>
              <a:cxnLst/>
              <a:rect l="l" t="t" r="r" b="b"/>
              <a:pathLst>
                <a:path w="966179" h="367315">
                  <a:moveTo>
                    <a:pt x="203200" y="0"/>
                  </a:moveTo>
                  <a:lnTo>
                    <a:pt x="966179" y="0"/>
                  </a:lnTo>
                  <a:lnTo>
                    <a:pt x="762979" y="367315"/>
                  </a:lnTo>
                  <a:lnTo>
                    <a:pt x="0" y="367315"/>
                  </a:lnTo>
                  <a:lnTo>
                    <a:pt x="203200" y="0"/>
                  </a:lnTo>
                  <a:close/>
                </a:path>
              </a:pathLst>
            </a:custGeom>
            <a:blipFill>
              <a:blip r:embed="rId4"/>
              <a:stretch>
                <a:fillRect t="-37295" b="-37295"/>
              </a:stretch>
            </a:blipFill>
          </p:spPr>
          <p:txBody>
            <a:bodyPr/>
            <a:lstStyle/>
            <a:p>
              <a:endParaRPr lang="en-US"/>
            </a:p>
          </p:txBody>
        </p:sp>
      </p:grpSp>
      <p:grpSp>
        <p:nvGrpSpPr>
          <p:cNvPr id="10" name="Group 10">
            <a:extLst>
              <a:ext uri="{FF2B5EF4-FFF2-40B4-BE49-F238E27FC236}">
                <a16:creationId xmlns:a16="http://schemas.microsoft.com/office/drawing/2014/main" id="{FAE5DB42-7005-6720-82FA-9639CFCE5952}"/>
              </a:ext>
            </a:extLst>
          </p:cNvPr>
          <p:cNvGrpSpPr/>
          <p:nvPr/>
        </p:nvGrpSpPr>
        <p:grpSpPr>
          <a:xfrm>
            <a:off x="11821520" y="2912544"/>
            <a:ext cx="8315182" cy="3161206"/>
            <a:chOff x="0" y="0"/>
            <a:chExt cx="966179" cy="367315"/>
          </a:xfrm>
        </p:grpSpPr>
        <p:sp>
          <p:nvSpPr>
            <p:cNvPr id="11" name="Freeform 11">
              <a:extLst>
                <a:ext uri="{FF2B5EF4-FFF2-40B4-BE49-F238E27FC236}">
                  <a16:creationId xmlns:a16="http://schemas.microsoft.com/office/drawing/2014/main" id="{CDA7C285-DBAA-6BAA-1535-49A9D0E5EAEA}"/>
                </a:ext>
              </a:extLst>
            </p:cNvPr>
            <p:cNvSpPr/>
            <p:nvPr/>
          </p:nvSpPr>
          <p:spPr>
            <a:xfrm>
              <a:off x="0" y="0"/>
              <a:ext cx="966179" cy="367315"/>
            </a:xfrm>
            <a:custGeom>
              <a:avLst/>
              <a:gdLst/>
              <a:ahLst/>
              <a:cxnLst/>
              <a:rect l="l" t="t" r="r" b="b"/>
              <a:pathLst>
                <a:path w="966179" h="367315">
                  <a:moveTo>
                    <a:pt x="203200" y="0"/>
                  </a:moveTo>
                  <a:lnTo>
                    <a:pt x="966179" y="0"/>
                  </a:lnTo>
                  <a:lnTo>
                    <a:pt x="762979" y="367315"/>
                  </a:lnTo>
                  <a:lnTo>
                    <a:pt x="0" y="367315"/>
                  </a:lnTo>
                  <a:lnTo>
                    <a:pt x="203200" y="0"/>
                  </a:lnTo>
                  <a:close/>
                </a:path>
              </a:pathLst>
            </a:custGeom>
            <a:blipFill>
              <a:blip r:embed="rId5"/>
              <a:stretch>
                <a:fillRect t="-43953" b="-43953"/>
              </a:stretch>
            </a:blipFill>
          </p:spPr>
          <p:txBody>
            <a:bodyPr/>
            <a:lstStyle/>
            <a:p>
              <a:endParaRPr lang="en-US"/>
            </a:p>
          </p:txBody>
        </p:sp>
      </p:grpSp>
      <p:sp>
        <p:nvSpPr>
          <p:cNvPr id="32" name="TextBox 32">
            <a:extLst>
              <a:ext uri="{FF2B5EF4-FFF2-40B4-BE49-F238E27FC236}">
                <a16:creationId xmlns:a16="http://schemas.microsoft.com/office/drawing/2014/main" id="{F2E9151C-A68C-055F-8300-E87A79228EB7}"/>
              </a:ext>
            </a:extLst>
          </p:cNvPr>
          <p:cNvSpPr txBox="1"/>
          <p:nvPr/>
        </p:nvSpPr>
        <p:spPr>
          <a:xfrm>
            <a:off x="1028700" y="133004"/>
            <a:ext cx="6749382" cy="2508892"/>
          </a:xfrm>
          <a:prstGeom prst="rect">
            <a:avLst/>
          </a:prstGeom>
        </p:spPr>
        <p:txBody>
          <a:bodyPr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PERMUTATION TEST ANALYSIS</a:t>
            </a:r>
          </a:p>
        </p:txBody>
      </p:sp>
      <p:pic>
        <p:nvPicPr>
          <p:cNvPr id="35" name="Picture 34">
            <a:extLst>
              <a:ext uri="{FF2B5EF4-FFF2-40B4-BE49-F238E27FC236}">
                <a16:creationId xmlns:a16="http://schemas.microsoft.com/office/drawing/2014/main" id="{FCBE1EC8-9C64-765F-24B7-F0D3051F7554}"/>
              </a:ext>
            </a:extLst>
          </p:cNvPr>
          <p:cNvPicPr>
            <a:picLocks noChangeAspect="1"/>
          </p:cNvPicPr>
          <p:nvPr/>
        </p:nvPicPr>
        <p:blipFill>
          <a:blip r:embed="rId6"/>
          <a:srcRect l="2955" t="2680" r="7577"/>
          <a:stretch/>
        </p:blipFill>
        <p:spPr>
          <a:xfrm>
            <a:off x="4876800" y="1714500"/>
            <a:ext cx="8084334" cy="6006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6" name="Freeform 13">
            <a:extLst>
              <a:ext uri="{FF2B5EF4-FFF2-40B4-BE49-F238E27FC236}">
                <a16:creationId xmlns:a16="http://schemas.microsoft.com/office/drawing/2014/main" id="{B78D9BD7-162D-3FB5-6717-ED9A2A48604D}"/>
              </a:ext>
            </a:extLst>
          </p:cNvPr>
          <p:cNvSpPr/>
          <p:nvPr/>
        </p:nvSpPr>
        <p:spPr>
          <a:xfrm>
            <a:off x="0" y="7991953"/>
            <a:ext cx="18592800" cy="2295048"/>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dirty="0"/>
          </a:p>
        </p:txBody>
      </p:sp>
      <p:sp>
        <p:nvSpPr>
          <p:cNvPr id="37" name="TextBox 16">
            <a:extLst>
              <a:ext uri="{FF2B5EF4-FFF2-40B4-BE49-F238E27FC236}">
                <a16:creationId xmlns:a16="http://schemas.microsoft.com/office/drawing/2014/main" id="{F704D983-1C0E-3BB3-220B-B163F8FD876B}"/>
              </a:ext>
            </a:extLst>
          </p:cNvPr>
          <p:cNvSpPr txBox="1"/>
          <p:nvPr/>
        </p:nvSpPr>
        <p:spPr>
          <a:xfrm>
            <a:off x="76201" y="8039100"/>
            <a:ext cx="17183099" cy="2193677"/>
          </a:xfrm>
          <a:prstGeom prst="rect">
            <a:avLst/>
          </a:prstGeom>
        </p:spPr>
        <p:txBody>
          <a:bodyPr wrap="square" lIns="0" tIns="0" rIns="0" bIns="0" rtlCol="0" anchor="t">
            <a:spAutoFit/>
          </a:bodyPr>
          <a:lstStyle/>
          <a:p>
            <a:pPr algn="l">
              <a:lnSpc>
                <a:spcPts val="2940"/>
              </a:lnSpc>
              <a:spcBef>
                <a:spcPct val="0"/>
              </a:spcBef>
            </a:pPr>
            <a:r>
              <a:rPr lang="en-US" sz="2000" dirty="0">
                <a:solidFill>
                  <a:srgbClr val="000000"/>
                </a:solidFill>
                <a:latin typeface="Inter Medium"/>
                <a:ea typeface="Inter Medium"/>
                <a:cs typeface="Inter Medium"/>
                <a:sym typeface="Inter Medium"/>
              </a:rPr>
              <a:t>The permutation test shows that there's no real difference in salaries between the American League and the National League. The average salary difference is about $12,882, with American league players making a bit more. However, the p-value of 0.813 is much higher than the usual significance level of 0.05. This means there's an 81.3% chance that the observed difference could be due to random chance, not because of the league. So, we can't say for sure that being in one league makes a big difference in salary. The results indicate that we fail to reject the null hypothesis, which suggests that the league has no real impact on salary. The results conclude that the difference in salaries between the two leagues is not statistically significant</a:t>
            </a:r>
            <a:r>
              <a:rPr lang="en-US" dirty="0">
                <a:solidFill>
                  <a:srgbClr val="000000"/>
                </a:solidFill>
                <a:latin typeface="Inter Medium"/>
                <a:ea typeface="Inter Medium"/>
                <a:cs typeface="Inter Medium"/>
                <a:sym typeface="Inter Medium"/>
              </a:rPr>
              <a:t>.</a:t>
            </a:r>
            <a:endParaRPr lang="en-US" sz="2000" dirty="0">
              <a:solidFill>
                <a:srgbClr val="000000"/>
              </a:solidFill>
              <a:latin typeface="Inter Medium"/>
              <a:ea typeface="Inter Medium"/>
              <a:cs typeface="Inter Medium"/>
              <a:sym typeface="Inter Medium"/>
            </a:endParaRPr>
          </a:p>
        </p:txBody>
      </p:sp>
      <p:sp>
        <p:nvSpPr>
          <p:cNvPr id="31" name="TextBox 31">
            <a:extLst>
              <a:ext uri="{FF2B5EF4-FFF2-40B4-BE49-F238E27FC236}">
                <a16:creationId xmlns:a16="http://schemas.microsoft.com/office/drawing/2014/main" id="{8A6614DB-FC26-8D8F-EE6A-4550F6197198}"/>
              </a:ext>
            </a:extLst>
          </p:cNvPr>
          <p:cNvSpPr txBox="1"/>
          <p:nvPr/>
        </p:nvSpPr>
        <p:spPr>
          <a:xfrm>
            <a:off x="16624244" y="9462543"/>
            <a:ext cx="1270111" cy="356235"/>
          </a:xfrm>
          <a:prstGeom prst="rect">
            <a:avLst/>
          </a:prstGeom>
        </p:spPr>
        <p:txBody>
          <a:bodyPr lIns="0" tIns="0" rIns="0" bIns="0" rtlCol="0" anchor="t">
            <a:spAutoFit/>
          </a:bodyPr>
          <a:lstStyle/>
          <a:p>
            <a:pPr algn="r">
              <a:lnSpc>
                <a:spcPts val="2940"/>
              </a:lnSpc>
              <a:spcBef>
                <a:spcPct val="0"/>
              </a:spcBef>
            </a:pPr>
            <a:r>
              <a:rPr lang="en-US" sz="2100" b="1" dirty="0">
                <a:solidFill>
                  <a:srgbClr val="000000"/>
                </a:solidFill>
                <a:latin typeface="Inter Medium"/>
                <a:ea typeface="Inter Medium"/>
                <a:cs typeface="Inter Medium"/>
                <a:sym typeface="Inter Medium"/>
              </a:rPr>
              <a:t>Page 12</a:t>
            </a:r>
          </a:p>
        </p:txBody>
      </p:sp>
    </p:spTree>
    <p:extLst>
      <p:ext uri="{BB962C8B-B14F-4D97-AF65-F5344CB8AC3E}">
        <p14:creationId xmlns:p14="http://schemas.microsoft.com/office/powerpoint/2010/main" val="330834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eoscar Hernández hits 2 home runs in Dodgers' win over Cardinals - Los  Angeles Times">
            <a:extLst>
              <a:ext uri="{FF2B5EF4-FFF2-40B4-BE49-F238E27FC236}">
                <a16:creationId xmlns:a16="http://schemas.microsoft.com/office/drawing/2014/main" id="{7E879D68-6089-2184-5CC4-52E7B2C55655}"/>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120199" y="-647700"/>
            <a:ext cx="18528397" cy="7975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aph with a red line and blue dots&#10;&#10;AI-generated content may be incorrect.">
            <a:extLst>
              <a:ext uri="{FF2B5EF4-FFF2-40B4-BE49-F238E27FC236}">
                <a16:creationId xmlns:a16="http://schemas.microsoft.com/office/drawing/2014/main" id="{2A2067E6-962B-C6F5-6C0B-EA555076DB13}"/>
              </a:ext>
            </a:extLst>
          </p:cNvPr>
          <p:cNvPicPr>
            <a:picLocks noChangeAspect="1"/>
          </p:cNvPicPr>
          <p:nvPr/>
        </p:nvPicPr>
        <p:blipFill>
          <a:blip r:embed="rId3"/>
          <a:stretch>
            <a:fillRect/>
          </a:stretch>
        </p:blipFill>
        <p:spPr>
          <a:xfrm>
            <a:off x="4800600" y="1472166"/>
            <a:ext cx="4248104" cy="4301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graph with purple dots&#10;&#10;AI-generated content may be incorrect.">
            <a:extLst>
              <a:ext uri="{FF2B5EF4-FFF2-40B4-BE49-F238E27FC236}">
                <a16:creationId xmlns:a16="http://schemas.microsoft.com/office/drawing/2014/main" id="{B221D45F-4207-8A18-9E75-524E0427F9F6}"/>
              </a:ext>
            </a:extLst>
          </p:cNvPr>
          <p:cNvPicPr>
            <a:picLocks noChangeAspect="1"/>
          </p:cNvPicPr>
          <p:nvPr/>
        </p:nvPicPr>
        <p:blipFill>
          <a:blip r:embed="rId4"/>
          <a:stretch>
            <a:fillRect/>
          </a:stretch>
        </p:blipFill>
        <p:spPr>
          <a:xfrm>
            <a:off x="9601200" y="1462085"/>
            <a:ext cx="4319144" cy="42910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32">
            <a:extLst>
              <a:ext uri="{FF2B5EF4-FFF2-40B4-BE49-F238E27FC236}">
                <a16:creationId xmlns:a16="http://schemas.microsoft.com/office/drawing/2014/main" id="{7B488192-8DA9-3FEF-BAF8-0A5FBF909B03}"/>
              </a:ext>
            </a:extLst>
          </p:cNvPr>
          <p:cNvSpPr txBox="1"/>
          <p:nvPr/>
        </p:nvSpPr>
        <p:spPr>
          <a:xfrm>
            <a:off x="1028700" y="133004"/>
            <a:ext cx="9334500" cy="1213666"/>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SCATTER PLOT ANALYSIS</a:t>
            </a:r>
          </a:p>
        </p:txBody>
      </p:sp>
      <p:grpSp>
        <p:nvGrpSpPr>
          <p:cNvPr id="7" name="Group 18">
            <a:extLst>
              <a:ext uri="{FF2B5EF4-FFF2-40B4-BE49-F238E27FC236}">
                <a16:creationId xmlns:a16="http://schemas.microsoft.com/office/drawing/2014/main" id="{3259EF46-EEDC-469D-7FBA-EAE2EA65C7A9}"/>
              </a:ext>
            </a:extLst>
          </p:cNvPr>
          <p:cNvGrpSpPr/>
          <p:nvPr/>
        </p:nvGrpSpPr>
        <p:grpSpPr>
          <a:xfrm>
            <a:off x="297199" y="5989393"/>
            <a:ext cx="17754600" cy="4169573"/>
            <a:chOff x="0" y="0"/>
            <a:chExt cx="9866277" cy="2057400"/>
          </a:xfrm>
        </p:grpSpPr>
        <p:grpSp>
          <p:nvGrpSpPr>
            <p:cNvPr id="8" name="Group 19">
              <a:extLst>
                <a:ext uri="{FF2B5EF4-FFF2-40B4-BE49-F238E27FC236}">
                  <a16:creationId xmlns:a16="http://schemas.microsoft.com/office/drawing/2014/main" id="{B6CD8434-3F26-7BAF-CF5C-C898A13A9C96}"/>
                </a:ext>
              </a:extLst>
            </p:cNvPr>
            <p:cNvGrpSpPr/>
            <p:nvPr/>
          </p:nvGrpSpPr>
          <p:grpSpPr>
            <a:xfrm>
              <a:off x="0" y="0"/>
              <a:ext cx="2057400" cy="2057400"/>
              <a:chOff x="0" y="0"/>
              <a:chExt cx="406400" cy="406400"/>
            </a:xfrm>
          </p:grpSpPr>
          <p:sp>
            <p:nvSpPr>
              <p:cNvPr id="15" name="Freeform 20">
                <a:extLst>
                  <a:ext uri="{FF2B5EF4-FFF2-40B4-BE49-F238E27FC236}">
                    <a16:creationId xmlns:a16="http://schemas.microsoft.com/office/drawing/2014/main" id="{CB9DFBED-68A3-5498-FEFC-858A7425BE55}"/>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16" name="TextBox 21">
                <a:extLst>
                  <a:ext uri="{FF2B5EF4-FFF2-40B4-BE49-F238E27FC236}">
                    <a16:creationId xmlns:a16="http://schemas.microsoft.com/office/drawing/2014/main" id="{9424E6C4-B8DB-45B6-31BE-F7DBCB72365F}"/>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9" name="Group 22">
              <a:extLst>
                <a:ext uri="{FF2B5EF4-FFF2-40B4-BE49-F238E27FC236}">
                  <a16:creationId xmlns:a16="http://schemas.microsoft.com/office/drawing/2014/main" id="{C442B22B-7D67-90AA-F704-0FE809B51A03}"/>
                </a:ext>
              </a:extLst>
            </p:cNvPr>
            <p:cNvGrpSpPr/>
            <p:nvPr/>
          </p:nvGrpSpPr>
          <p:grpSpPr>
            <a:xfrm>
              <a:off x="2057400" y="0"/>
              <a:ext cx="7808877" cy="2057400"/>
              <a:chOff x="0" y="0"/>
              <a:chExt cx="1542494" cy="406400"/>
            </a:xfrm>
          </p:grpSpPr>
          <p:sp>
            <p:nvSpPr>
              <p:cNvPr id="13" name="Freeform 23">
                <a:extLst>
                  <a:ext uri="{FF2B5EF4-FFF2-40B4-BE49-F238E27FC236}">
                    <a16:creationId xmlns:a16="http://schemas.microsoft.com/office/drawing/2014/main" id="{B84D1281-4289-6AF4-C4F1-0145D5BB5653}"/>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sp>
            <p:nvSpPr>
              <p:cNvPr id="14" name="TextBox 24">
                <a:extLst>
                  <a:ext uri="{FF2B5EF4-FFF2-40B4-BE49-F238E27FC236}">
                    <a16:creationId xmlns:a16="http://schemas.microsoft.com/office/drawing/2014/main" id="{5CC6CA91-1D56-61D1-35D3-595B6344EB05}"/>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10" name="TextBox 25">
              <a:extLst>
                <a:ext uri="{FF2B5EF4-FFF2-40B4-BE49-F238E27FC236}">
                  <a16:creationId xmlns:a16="http://schemas.microsoft.com/office/drawing/2014/main" id="{038D4643-6BB4-E6B4-20BF-B8C97334FB4D}"/>
                </a:ext>
              </a:extLst>
            </p:cNvPr>
            <p:cNvSpPr txBox="1"/>
            <p:nvPr/>
          </p:nvSpPr>
          <p:spPr>
            <a:xfrm>
              <a:off x="286763" y="758355"/>
              <a:ext cx="1540120" cy="540689"/>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00000"/>
                  </a:solidFill>
                  <a:latin typeface="Inter Medium"/>
                  <a:ea typeface="Inter Medium"/>
                  <a:cs typeface="Inter Medium"/>
                  <a:sym typeface="Inter Medium"/>
                </a:rPr>
                <a:t>Salary vs Hits</a:t>
              </a:r>
            </a:p>
          </p:txBody>
        </p:sp>
      </p:grpSp>
      <p:sp>
        <p:nvSpPr>
          <p:cNvPr id="27" name="TextBox 16">
            <a:extLst>
              <a:ext uri="{FF2B5EF4-FFF2-40B4-BE49-F238E27FC236}">
                <a16:creationId xmlns:a16="http://schemas.microsoft.com/office/drawing/2014/main" id="{78FFD8FE-201B-D9DE-F232-8F59324A8B81}"/>
              </a:ext>
            </a:extLst>
          </p:cNvPr>
          <p:cNvSpPr txBox="1"/>
          <p:nvPr/>
        </p:nvSpPr>
        <p:spPr>
          <a:xfrm>
            <a:off x="4132500" y="6090109"/>
            <a:ext cx="14052260" cy="4059316"/>
          </a:xfrm>
          <a:prstGeom prst="rect">
            <a:avLst/>
          </a:prstGeom>
        </p:spPr>
        <p:txBody>
          <a:bodyPr wrap="square" lIns="0" tIns="0" rIns="0" bIns="0" rtlCol="0" anchor="t">
            <a:spAutoFit/>
          </a:bodyPr>
          <a:lstStyle/>
          <a:p>
            <a:pPr algn="l">
              <a:lnSpc>
                <a:spcPts val="2940"/>
              </a:lnSpc>
              <a:spcBef>
                <a:spcPct val="0"/>
              </a:spcBef>
            </a:pPr>
            <a:r>
              <a:rPr lang="en-US" sz="2000" b="1" dirty="0">
                <a:solidFill>
                  <a:srgbClr val="000000"/>
                </a:solidFill>
                <a:latin typeface="Inter Medium"/>
                <a:ea typeface="Inter Medium"/>
                <a:cs typeface="Inter Medium"/>
                <a:sym typeface="Inter Medium"/>
              </a:rPr>
              <a:t>Covariance: 8930.05</a:t>
            </a:r>
          </a:p>
          <a:p>
            <a:pPr algn="l">
              <a:lnSpc>
                <a:spcPts val="2940"/>
              </a:lnSpc>
              <a:spcBef>
                <a:spcPct val="0"/>
              </a:spcBef>
            </a:pPr>
            <a:r>
              <a:rPr lang="en-US" sz="2000" dirty="0">
                <a:solidFill>
                  <a:srgbClr val="000000"/>
                </a:solidFill>
                <a:latin typeface="Inter Medium"/>
                <a:ea typeface="Inter Medium"/>
                <a:cs typeface="Inter Medium"/>
                <a:sym typeface="Inter Medium"/>
              </a:rPr>
              <a:t>This positive covariance shows that salary and hits tend to increase together.</a:t>
            </a:r>
          </a:p>
          <a:p>
            <a:pPr algn="l">
              <a:lnSpc>
                <a:spcPts val="2940"/>
              </a:lnSpc>
              <a:spcBef>
                <a:spcPct val="0"/>
              </a:spcBef>
            </a:pPr>
            <a:endParaRPr lang="en-US" sz="2000" dirty="0">
              <a:solidFill>
                <a:srgbClr val="000000"/>
              </a:solidFill>
              <a:latin typeface="Inter Medium"/>
              <a:ea typeface="Inter Medium"/>
              <a:cs typeface="Inter Medium"/>
              <a:sym typeface="Inter Medium"/>
            </a:endParaRPr>
          </a:p>
          <a:p>
            <a:pPr>
              <a:lnSpc>
                <a:spcPts val="2940"/>
              </a:lnSpc>
              <a:spcBef>
                <a:spcPct val="0"/>
              </a:spcBef>
            </a:pPr>
            <a:r>
              <a:rPr lang="en-US" sz="2000" b="1" dirty="0">
                <a:solidFill>
                  <a:srgbClr val="000000"/>
                </a:solidFill>
                <a:latin typeface="Inter Medium"/>
                <a:ea typeface="Inter Medium"/>
              </a:rPr>
              <a:t>Pearson's Correlation: 0.439</a:t>
            </a:r>
          </a:p>
          <a:p>
            <a:pPr>
              <a:lnSpc>
                <a:spcPts val="2940"/>
              </a:lnSpc>
              <a:spcBef>
                <a:spcPct val="0"/>
              </a:spcBef>
            </a:pPr>
            <a:r>
              <a:rPr lang="en-US" sz="2000" dirty="0">
                <a:solidFill>
                  <a:srgbClr val="000000"/>
                </a:solidFill>
                <a:latin typeface="Inter Medium"/>
                <a:ea typeface="Inter Medium"/>
              </a:rPr>
              <a:t>This moderate positive correlation indicates that players with more hits tend to earn higher salaries. However, the relationship isn’t very strong, as seen from the scatter in the plot.</a:t>
            </a:r>
          </a:p>
          <a:p>
            <a:pPr algn="l">
              <a:lnSpc>
                <a:spcPts val="2940"/>
              </a:lnSpc>
              <a:spcBef>
                <a:spcPct val="0"/>
              </a:spcBef>
            </a:pPr>
            <a:endParaRPr lang="en-US" sz="2000" dirty="0">
              <a:solidFill>
                <a:srgbClr val="000000"/>
              </a:solidFill>
              <a:latin typeface="Inter Medium"/>
              <a:ea typeface="Inter Medium"/>
              <a:cs typeface="Inter Medium"/>
              <a:sym typeface="Inter Medium"/>
            </a:endParaRPr>
          </a:p>
          <a:p>
            <a:pPr>
              <a:lnSpc>
                <a:spcPts val="2940"/>
              </a:lnSpc>
              <a:spcBef>
                <a:spcPct val="0"/>
              </a:spcBef>
            </a:pPr>
            <a:r>
              <a:rPr lang="en-US" sz="2000" b="1" dirty="0">
                <a:solidFill>
                  <a:srgbClr val="000000"/>
                </a:solidFill>
                <a:latin typeface="Inter Medium"/>
                <a:ea typeface="Inter Medium"/>
              </a:rPr>
              <a:t>Non-Linear Relationships:</a:t>
            </a:r>
          </a:p>
          <a:p>
            <a:pPr>
              <a:lnSpc>
                <a:spcPts val="2940"/>
              </a:lnSpc>
              <a:spcBef>
                <a:spcPct val="0"/>
              </a:spcBef>
            </a:pPr>
            <a:r>
              <a:rPr lang="en-US" sz="2000" dirty="0">
                <a:solidFill>
                  <a:srgbClr val="000000"/>
                </a:solidFill>
                <a:latin typeface="Inter Medium"/>
                <a:ea typeface="Inter Medium"/>
              </a:rPr>
              <a:t>The scatter plot hints at a possible non-linear relationship. The polynomial fit curve suggests that at higher levels of hits, salary increases at a slower rate.</a:t>
            </a:r>
          </a:p>
          <a:p>
            <a:pPr algn="l">
              <a:lnSpc>
                <a:spcPts val="2940"/>
              </a:lnSpc>
              <a:spcBef>
                <a:spcPct val="0"/>
              </a:spcBef>
            </a:pPr>
            <a:endParaRPr lang="en-US" sz="2000" dirty="0">
              <a:solidFill>
                <a:srgbClr val="000000"/>
              </a:solidFill>
              <a:latin typeface="Inter Medium"/>
              <a:ea typeface="Inter Medium"/>
              <a:cs typeface="Inter Medium"/>
              <a:sym typeface="Inter Medium"/>
            </a:endParaRPr>
          </a:p>
        </p:txBody>
      </p:sp>
      <p:sp>
        <p:nvSpPr>
          <p:cNvPr id="28" name="TextBox 31">
            <a:extLst>
              <a:ext uri="{FF2B5EF4-FFF2-40B4-BE49-F238E27FC236}">
                <a16:creationId xmlns:a16="http://schemas.microsoft.com/office/drawing/2014/main" id="{1EFB3C78-D253-CCA2-7955-8CAB4993D4A1}"/>
              </a:ext>
            </a:extLst>
          </p:cNvPr>
          <p:cNvSpPr txBox="1"/>
          <p:nvPr/>
        </p:nvSpPr>
        <p:spPr>
          <a:xfrm>
            <a:off x="16624244" y="9664065"/>
            <a:ext cx="1270111" cy="356235"/>
          </a:xfrm>
          <a:prstGeom prst="rect">
            <a:avLst/>
          </a:prstGeom>
        </p:spPr>
        <p:txBody>
          <a:bodyPr lIns="0" tIns="0" rIns="0" bIns="0" rtlCol="0" anchor="t">
            <a:spAutoFit/>
          </a:bodyPr>
          <a:lstStyle/>
          <a:p>
            <a:pPr algn="r">
              <a:lnSpc>
                <a:spcPts val="2940"/>
              </a:lnSpc>
              <a:spcBef>
                <a:spcPct val="0"/>
              </a:spcBef>
            </a:pPr>
            <a:r>
              <a:rPr lang="en-US" sz="2100" b="1" dirty="0">
                <a:solidFill>
                  <a:srgbClr val="000000"/>
                </a:solidFill>
                <a:latin typeface="Inter Medium"/>
                <a:ea typeface="Inter Medium"/>
                <a:cs typeface="Inter Medium"/>
                <a:sym typeface="Inter Medium"/>
              </a:rPr>
              <a:t>Page 13</a:t>
            </a:r>
          </a:p>
        </p:txBody>
      </p:sp>
    </p:spTree>
    <p:extLst>
      <p:ext uri="{BB962C8B-B14F-4D97-AF65-F5344CB8AC3E}">
        <p14:creationId xmlns:p14="http://schemas.microsoft.com/office/powerpoint/2010/main" val="215423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CE0B7-98CB-8036-7694-800DFF3B01A6}"/>
            </a:ext>
          </a:extLst>
        </p:cNvPr>
        <p:cNvGrpSpPr/>
        <p:nvPr/>
      </p:nvGrpSpPr>
      <p:grpSpPr>
        <a:xfrm>
          <a:off x="0" y="0"/>
          <a:ext cx="0" cy="0"/>
          <a:chOff x="0" y="0"/>
          <a:chExt cx="0" cy="0"/>
        </a:xfrm>
      </p:grpSpPr>
      <p:pic>
        <p:nvPicPr>
          <p:cNvPr id="2052" name="Picture 4" descr="With his 300th, Freeman is part of a rare Dodger home run history | by Mark  Langill | Dodger Insider">
            <a:extLst>
              <a:ext uri="{FF2B5EF4-FFF2-40B4-BE49-F238E27FC236}">
                <a16:creationId xmlns:a16="http://schemas.microsoft.com/office/drawing/2014/main" id="{D429653A-02E2-8758-A2EA-1839AA08B720}"/>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1143000" y="-1606340"/>
            <a:ext cx="20269200" cy="8886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2">
            <a:extLst>
              <a:ext uri="{FF2B5EF4-FFF2-40B4-BE49-F238E27FC236}">
                <a16:creationId xmlns:a16="http://schemas.microsoft.com/office/drawing/2014/main" id="{EA584451-2FF3-A8ED-E8D8-BBCC77CB3488}"/>
              </a:ext>
            </a:extLst>
          </p:cNvPr>
          <p:cNvSpPr txBox="1"/>
          <p:nvPr/>
        </p:nvSpPr>
        <p:spPr>
          <a:xfrm>
            <a:off x="1066800" y="122402"/>
            <a:ext cx="9334500" cy="1213666"/>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SCATTER PLOT ANALYSIS</a:t>
            </a:r>
          </a:p>
        </p:txBody>
      </p:sp>
      <p:grpSp>
        <p:nvGrpSpPr>
          <p:cNvPr id="7" name="Group 18">
            <a:extLst>
              <a:ext uri="{FF2B5EF4-FFF2-40B4-BE49-F238E27FC236}">
                <a16:creationId xmlns:a16="http://schemas.microsoft.com/office/drawing/2014/main" id="{6076BC9C-A5E9-D237-C070-8A9D851D7191}"/>
              </a:ext>
            </a:extLst>
          </p:cNvPr>
          <p:cNvGrpSpPr/>
          <p:nvPr/>
        </p:nvGrpSpPr>
        <p:grpSpPr>
          <a:xfrm>
            <a:off x="297199" y="5989393"/>
            <a:ext cx="17754600" cy="4169573"/>
            <a:chOff x="0" y="0"/>
            <a:chExt cx="9866277" cy="2057400"/>
          </a:xfrm>
        </p:grpSpPr>
        <p:grpSp>
          <p:nvGrpSpPr>
            <p:cNvPr id="8" name="Group 19">
              <a:extLst>
                <a:ext uri="{FF2B5EF4-FFF2-40B4-BE49-F238E27FC236}">
                  <a16:creationId xmlns:a16="http://schemas.microsoft.com/office/drawing/2014/main" id="{8CFF45FA-BEEB-C072-1115-318DCD7A72B6}"/>
                </a:ext>
              </a:extLst>
            </p:cNvPr>
            <p:cNvGrpSpPr/>
            <p:nvPr/>
          </p:nvGrpSpPr>
          <p:grpSpPr>
            <a:xfrm>
              <a:off x="0" y="0"/>
              <a:ext cx="2057400" cy="2057400"/>
              <a:chOff x="0" y="0"/>
              <a:chExt cx="406400" cy="406400"/>
            </a:xfrm>
          </p:grpSpPr>
          <p:sp>
            <p:nvSpPr>
              <p:cNvPr id="15" name="Freeform 20">
                <a:extLst>
                  <a:ext uri="{FF2B5EF4-FFF2-40B4-BE49-F238E27FC236}">
                    <a16:creationId xmlns:a16="http://schemas.microsoft.com/office/drawing/2014/main" id="{F33493F0-CC70-F9C1-A1E1-8CCBF899874F}"/>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16" name="TextBox 21">
                <a:extLst>
                  <a:ext uri="{FF2B5EF4-FFF2-40B4-BE49-F238E27FC236}">
                    <a16:creationId xmlns:a16="http://schemas.microsoft.com/office/drawing/2014/main" id="{C9350129-9850-9660-DD20-95ACF5CF1030}"/>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9" name="Group 22">
              <a:extLst>
                <a:ext uri="{FF2B5EF4-FFF2-40B4-BE49-F238E27FC236}">
                  <a16:creationId xmlns:a16="http://schemas.microsoft.com/office/drawing/2014/main" id="{FD5F5278-0CB0-6D30-DF6D-14B97E553AE8}"/>
                </a:ext>
              </a:extLst>
            </p:cNvPr>
            <p:cNvGrpSpPr/>
            <p:nvPr/>
          </p:nvGrpSpPr>
          <p:grpSpPr>
            <a:xfrm>
              <a:off x="2057400" y="0"/>
              <a:ext cx="7808877" cy="2057400"/>
              <a:chOff x="0" y="0"/>
              <a:chExt cx="1542494" cy="406400"/>
            </a:xfrm>
          </p:grpSpPr>
          <p:sp>
            <p:nvSpPr>
              <p:cNvPr id="13" name="Freeform 23">
                <a:extLst>
                  <a:ext uri="{FF2B5EF4-FFF2-40B4-BE49-F238E27FC236}">
                    <a16:creationId xmlns:a16="http://schemas.microsoft.com/office/drawing/2014/main" id="{1008657A-5459-C1D2-CC7D-F31C09ACE58E}"/>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sp>
            <p:nvSpPr>
              <p:cNvPr id="14" name="TextBox 24">
                <a:extLst>
                  <a:ext uri="{FF2B5EF4-FFF2-40B4-BE49-F238E27FC236}">
                    <a16:creationId xmlns:a16="http://schemas.microsoft.com/office/drawing/2014/main" id="{224E4524-B448-5198-0927-DB668EC827A2}"/>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10" name="TextBox 25">
              <a:extLst>
                <a:ext uri="{FF2B5EF4-FFF2-40B4-BE49-F238E27FC236}">
                  <a16:creationId xmlns:a16="http://schemas.microsoft.com/office/drawing/2014/main" id="{C4811CF5-A5CC-84EB-469C-D9F31CD9A99F}"/>
                </a:ext>
              </a:extLst>
            </p:cNvPr>
            <p:cNvSpPr txBox="1"/>
            <p:nvPr/>
          </p:nvSpPr>
          <p:spPr>
            <a:xfrm>
              <a:off x="286763" y="758355"/>
              <a:ext cx="1540120" cy="474299"/>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00000"/>
                  </a:solidFill>
                  <a:latin typeface="Inter Medium"/>
                  <a:ea typeface="Inter Medium"/>
                  <a:cs typeface="Inter Medium"/>
                  <a:sym typeface="Inter Medium"/>
                </a:rPr>
                <a:t>Salary vs </a:t>
              </a:r>
            </a:p>
            <a:p>
              <a:pPr algn="ctr">
                <a:lnSpc>
                  <a:spcPts val="3919"/>
                </a:lnSpc>
                <a:spcBef>
                  <a:spcPct val="0"/>
                </a:spcBef>
              </a:pPr>
              <a:r>
                <a:rPr lang="en-US" sz="2799" b="1" dirty="0">
                  <a:solidFill>
                    <a:srgbClr val="000000"/>
                  </a:solidFill>
                  <a:latin typeface="Inter Medium"/>
                  <a:ea typeface="Inter Medium"/>
                  <a:cs typeface="Inter Medium"/>
                  <a:sym typeface="Inter Medium"/>
                </a:rPr>
                <a:t>Home Runs</a:t>
              </a:r>
            </a:p>
          </p:txBody>
        </p:sp>
      </p:grpSp>
      <p:sp>
        <p:nvSpPr>
          <p:cNvPr id="27" name="TextBox 16">
            <a:extLst>
              <a:ext uri="{FF2B5EF4-FFF2-40B4-BE49-F238E27FC236}">
                <a16:creationId xmlns:a16="http://schemas.microsoft.com/office/drawing/2014/main" id="{03E3A9B5-C7A0-0BA0-0227-A9FA2B330CFC}"/>
              </a:ext>
            </a:extLst>
          </p:cNvPr>
          <p:cNvSpPr txBox="1"/>
          <p:nvPr/>
        </p:nvSpPr>
        <p:spPr>
          <a:xfrm>
            <a:off x="4132500" y="6090109"/>
            <a:ext cx="14052260" cy="4059316"/>
          </a:xfrm>
          <a:prstGeom prst="rect">
            <a:avLst/>
          </a:prstGeom>
        </p:spPr>
        <p:txBody>
          <a:bodyPr wrap="square" lIns="0" tIns="0" rIns="0" bIns="0" rtlCol="0" anchor="t">
            <a:spAutoFit/>
          </a:bodyPr>
          <a:lstStyle/>
          <a:p>
            <a:pPr algn="l">
              <a:lnSpc>
                <a:spcPts val="2940"/>
              </a:lnSpc>
              <a:spcBef>
                <a:spcPct val="0"/>
              </a:spcBef>
            </a:pPr>
            <a:r>
              <a:rPr lang="en-US" sz="2000" b="1" dirty="0">
                <a:solidFill>
                  <a:srgbClr val="000000"/>
                </a:solidFill>
                <a:latin typeface="Inter Medium"/>
                <a:ea typeface="Inter Medium"/>
                <a:cs typeface="Inter Medium"/>
                <a:sym typeface="Inter Medium"/>
              </a:rPr>
              <a:t>Covariance: 1355.13</a:t>
            </a:r>
          </a:p>
          <a:p>
            <a:pPr algn="l">
              <a:lnSpc>
                <a:spcPts val="2940"/>
              </a:lnSpc>
              <a:spcBef>
                <a:spcPct val="0"/>
              </a:spcBef>
            </a:pPr>
            <a:r>
              <a:rPr lang="en-US" sz="2000" dirty="0">
                <a:solidFill>
                  <a:srgbClr val="000000"/>
                </a:solidFill>
                <a:latin typeface="Inter Medium"/>
                <a:ea typeface="Inter Medium"/>
                <a:cs typeface="Inter Medium"/>
                <a:sym typeface="Inter Medium"/>
              </a:rPr>
              <a:t>This positive covariance shows that salary and home runs also tend to increase together.</a:t>
            </a:r>
          </a:p>
          <a:p>
            <a:pPr algn="l">
              <a:lnSpc>
                <a:spcPts val="2940"/>
              </a:lnSpc>
              <a:spcBef>
                <a:spcPct val="0"/>
              </a:spcBef>
            </a:pPr>
            <a:endParaRPr lang="en-US" sz="2000" dirty="0">
              <a:solidFill>
                <a:srgbClr val="000000"/>
              </a:solidFill>
              <a:latin typeface="Inter Medium"/>
              <a:ea typeface="Inter Medium"/>
              <a:cs typeface="Inter Medium"/>
              <a:sym typeface="Inter Medium"/>
            </a:endParaRPr>
          </a:p>
          <a:p>
            <a:pPr>
              <a:lnSpc>
                <a:spcPts val="2940"/>
              </a:lnSpc>
              <a:spcBef>
                <a:spcPct val="0"/>
              </a:spcBef>
            </a:pPr>
            <a:r>
              <a:rPr lang="en-US" sz="2000" b="1" dirty="0">
                <a:solidFill>
                  <a:srgbClr val="000000"/>
                </a:solidFill>
                <a:latin typeface="Inter Medium"/>
                <a:ea typeface="Inter Medium"/>
              </a:rPr>
              <a:t>Pearson's Correlation: 0.343</a:t>
            </a:r>
          </a:p>
          <a:p>
            <a:pPr>
              <a:lnSpc>
                <a:spcPts val="2940"/>
              </a:lnSpc>
              <a:spcBef>
                <a:spcPct val="0"/>
              </a:spcBef>
            </a:pPr>
            <a:r>
              <a:rPr lang="en-US" sz="2000" dirty="0">
                <a:solidFill>
                  <a:srgbClr val="000000"/>
                </a:solidFill>
                <a:latin typeface="Inter Medium"/>
                <a:ea typeface="Inter Medium"/>
              </a:rPr>
              <a:t>The weaker correlation compared to hits shows that the linear relationship between salary and home runs isn’t as strong. This is reflected in the more scattered data points.</a:t>
            </a:r>
          </a:p>
          <a:p>
            <a:pPr algn="l">
              <a:lnSpc>
                <a:spcPts val="2940"/>
              </a:lnSpc>
              <a:spcBef>
                <a:spcPct val="0"/>
              </a:spcBef>
            </a:pPr>
            <a:endParaRPr lang="en-US" sz="2000" dirty="0">
              <a:solidFill>
                <a:srgbClr val="000000"/>
              </a:solidFill>
              <a:latin typeface="Inter Medium"/>
              <a:ea typeface="Inter Medium"/>
              <a:cs typeface="Inter Medium"/>
              <a:sym typeface="Inter Medium"/>
            </a:endParaRPr>
          </a:p>
          <a:p>
            <a:pPr>
              <a:lnSpc>
                <a:spcPts val="2940"/>
              </a:lnSpc>
              <a:spcBef>
                <a:spcPct val="0"/>
              </a:spcBef>
            </a:pPr>
            <a:r>
              <a:rPr lang="en-US" sz="2000" b="1" dirty="0">
                <a:solidFill>
                  <a:srgbClr val="000000"/>
                </a:solidFill>
                <a:latin typeface="Inter Medium"/>
                <a:ea typeface="Inter Medium"/>
              </a:rPr>
              <a:t>Non-Linear Relationships:</a:t>
            </a:r>
          </a:p>
          <a:p>
            <a:pPr>
              <a:lnSpc>
                <a:spcPts val="2940"/>
              </a:lnSpc>
              <a:spcBef>
                <a:spcPct val="0"/>
              </a:spcBef>
            </a:pPr>
            <a:r>
              <a:rPr lang="en-US" sz="2000" dirty="0">
                <a:solidFill>
                  <a:srgbClr val="000000"/>
                </a:solidFill>
                <a:latin typeface="Inter Medium"/>
                <a:ea typeface="Inter Medium"/>
              </a:rPr>
              <a:t>The scatter plot hints at a possible non-linear relationship. The polynomial fit curve suggests that at higher levels of home runs, salary increases at a slower rate.</a:t>
            </a:r>
          </a:p>
          <a:p>
            <a:pPr algn="l">
              <a:lnSpc>
                <a:spcPts val="2940"/>
              </a:lnSpc>
              <a:spcBef>
                <a:spcPct val="0"/>
              </a:spcBef>
            </a:pPr>
            <a:endParaRPr lang="en-US" sz="2000" dirty="0">
              <a:solidFill>
                <a:srgbClr val="000000"/>
              </a:solidFill>
              <a:latin typeface="Inter Medium"/>
              <a:ea typeface="Inter Medium"/>
              <a:cs typeface="Inter Medium"/>
              <a:sym typeface="Inter Medium"/>
            </a:endParaRPr>
          </a:p>
        </p:txBody>
      </p:sp>
      <p:pic>
        <p:nvPicPr>
          <p:cNvPr id="4" name="Picture 3" descr="A graph with green and red dots&#10;&#10;AI-generated content may be incorrect.">
            <a:extLst>
              <a:ext uri="{FF2B5EF4-FFF2-40B4-BE49-F238E27FC236}">
                <a16:creationId xmlns:a16="http://schemas.microsoft.com/office/drawing/2014/main" id="{FE89E414-C890-168E-A345-AD907C9BF463}"/>
              </a:ext>
            </a:extLst>
          </p:cNvPr>
          <p:cNvPicPr>
            <a:picLocks noChangeAspect="1"/>
          </p:cNvPicPr>
          <p:nvPr/>
        </p:nvPicPr>
        <p:blipFill>
          <a:blip r:embed="rId3"/>
          <a:stretch>
            <a:fillRect/>
          </a:stretch>
        </p:blipFill>
        <p:spPr>
          <a:xfrm>
            <a:off x="4648200" y="1562100"/>
            <a:ext cx="4248105" cy="42910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graph with green dots&#10;&#10;AI-generated content may be incorrect.">
            <a:extLst>
              <a:ext uri="{FF2B5EF4-FFF2-40B4-BE49-F238E27FC236}">
                <a16:creationId xmlns:a16="http://schemas.microsoft.com/office/drawing/2014/main" id="{E3A766E1-4540-D1A5-AD2D-E637B9AE9B6B}"/>
              </a:ext>
            </a:extLst>
          </p:cNvPr>
          <p:cNvPicPr>
            <a:picLocks noChangeAspect="1"/>
          </p:cNvPicPr>
          <p:nvPr/>
        </p:nvPicPr>
        <p:blipFill>
          <a:blip r:embed="rId4"/>
          <a:stretch>
            <a:fillRect/>
          </a:stretch>
        </p:blipFill>
        <p:spPr>
          <a:xfrm>
            <a:off x="9467896" y="1572882"/>
            <a:ext cx="4248104" cy="4269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31">
            <a:extLst>
              <a:ext uri="{FF2B5EF4-FFF2-40B4-BE49-F238E27FC236}">
                <a16:creationId xmlns:a16="http://schemas.microsoft.com/office/drawing/2014/main" id="{139AD890-0622-6ED3-6044-1C6312A2D83F}"/>
              </a:ext>
            </a:extLst>
          </p:cNvPr>
          <p:cNvSpPr txBox="1"/>
          <p:nvPr/>
        </p:nvSpPr>
        <p:spPr>
          <a:xfrm>
            <a:off x="16624244" y="9664065"/>
            <a:ext cx="1270111" cy="356235"/>
          </a:xfrm>
          <a:prstGeom prst="rect">
            <a:avLst/>
          </a:prstGeom>
        </p:spPr>
        <p:txBody>
          <a:bodyPr lIns="0" tIns="0" rIns="0" bIns="0" rtlCol="0" anchor="t">
            <a:spAutoFit/>
          </a:bodyPr>
          <a:lstStyle/>
          <a:p>
            <a:pPr algn="r">
              <a:lnSpc>
                <a:spcPts val="2940"/>
              </a:lnSpc>
              <a:spcBef>
                <a:spcPct val="0"/>
              </a:spcBef>
            </a:pPr>
            <a:r>
              <a:rPr lang="en-US" sz="2100" b="1" dirty="0">
                <a:solidFill>
                  <a:srgbClr val="000000"/>
                </a:solidFill>
                <a:latin typeface="Inter Medium"/>
                <a:ea typeface="Inter Medium"/>
                <a:cs typeface="Inter Medium"/>
                <a:sym typeface="Inter Medium"/>
              </a:rPr>
              <a:t>Page 14</a:t>
            </a:r>
          </a:p>
        </p:txBody>
      </p:sp>
    </p:spTree>
    <p:extLst>
      <p:ext uri="{BB962C8B-B14F-4D97-AF65-F5344CB8AC3E}">
        <p14:creationId xmlns:p14="http://schemas.microsoft.com/office/powerpoint/2010/main" val="989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23">
            <a:extLst>
              <a:ext uri="{FF2B5EF4-FFF2-40B4-BE49-F238E27FC236}">
                <a16:creationId xmlns:a16="http://schemas.microsoft.com/office/drawing/2014/main" id="{FD01F56F-979A-AF08-2ECA-79F2128C805B}"/>
              </a:ext>
            </a:extLst>
          </p:cNvPr>
          <p:cNvSpPr/>
          <p:nvPr/>
        </p:nvSpPr>
        <p:spPr>
          <a:xfrm>
            <a:off x="7965176" y="7200900"/>
            <a:ext cx="10210800" cy="2561473"/>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p:cNvGrpSpPr/>
          <p:nvPr/>
        </p:nvGrpSpPr>
        <p:grpSpPr>
          <a:xfrm>
            <a:off x="0" y="0"/>
            <a:ext cx="7691217" cy="10287000"/>
            <a:chOff x="0" y="0"/>
            <a:chExt cx="1191571" cy="1593725"/>
          </a:xfrm>
        </p:grpSpPr>
        <p:sp>
          <p:nvSpPr>
            <p:cNvPr id="7" name="Freeform 7"/>
            <p:cNvSpPr/>
            <p:nvPr/>
          </p:nvSpPr>
          <p:spPr>
            <a:xfrm>
              <a:off x="0" y="0"/>
              <a:ext cx="1191571" cy="1593725"/>
            </a:xfrm>
            <a:custGeom>
              <a:avLst/>
              <a:gdLst/>
              <a:ahLst/>
              <a:cxnLst/>
              <a:rect l="l" t="t" r="r" b="b"/>
              <a:pathLst>
                <a:path w="1191571" h="1593725">
                  <a:moveTo>
                    <a:pt x="0" y="0"/>
                  </a:moveTo>
                  <a:lnTo>
                    <a:pt x="1191571" y="0"/>
                  </a:lnTo>
                  <a:lnTo>
                    <a:pt x="1191571" y="1593725"/>
                  </a:lnTo>
                  <a:lnTo>
                    <a:pt x="0" y="1593725"/>
                  </a:lnTo>
                  <a:close/>
                </a:path>
              </a:pathLst>
            </a:custGeom>
            <a:blipFill>
              <a:blip r:embed="rId2"/>
              <a:stretch>
                <a:fillRect t="-6074" b="-6074"/>
              </a:stretch>
            </a:blipFill>
          </p:spPr>
          <p:txBody>
            <a:bodyPr/>
            <a:lstStyle/>
            <a:p>
              <a:endParaRPr lang="en-US"/>
            </a:p>
          </p:txBody>
        </p:sp>
      </p:grpSp>
      <p:sp>
        <p:nvSpPr>
          <p:cNvPr id="27" name="TextBox 27"/>
          <p:cNvSpPr txBox="1"/>
          <p:nvPr/>
        </p:nvSpPr>
        <p:spPr>
          <a:xfrm>
            <a:off x="16764000" y="9771441"/>
            <a:ext cx="1270111" cy="356235"/>
          </a:xfrm>
          <a:prstGeom prst="rect">
            <a:avLst/>
          </a:prstGeom>
        </p:spPr>
        <p:txBody>
          <a:bodyPr lIns="0" tIns="0" rIns="0" bIns="0" rtlCol="0" anchor="t">
            <a:spAutoFit/>
          </a:bodyPr>
          <a:lstStyle/>
          <a:p>
            <a:pPr algn="r">
              <a:lnSpc>
                <a:spcPts val="2940"/>
              </a:lnSpc>
              <a:spcBef>
                <a:spcPct val="0"/>
              </a:spcBef>
            </a:pPr>
            <a:r>
              <a:rPr lang="en-US" sz="2100" b="1" dirty="0">
                <a:solidFill>
                  <a:srgbClr val="000000"/>
                </a:solidFill>
                <a:latin typeface="Inter Medium"/>
                <a:ea typeface="Inter Medium"/>
                <a:cs typeface="Inter Medium"/>
                <a:sym typeface="Inter Medium"/>
              </a:rPr>
              <a:t>Page 15</a:t>
            </a:r>
          </a:p>
        </p:txBody>
      </p:sp>
      <p:sp>
        <p:nvSpPr>
          <p:cNvPr id="28" name="TextBox 28"/>
          <p:cNvSpPr txBox="1"/>
          <p:nvPr/>
        </p:nvSpPr>
        <p:spPr>
          <a:xfrm>
            <a:off x="8305800" y="421867"/>
            <a:ext cx="8505835" cy="1213666"/>
          </a:xfrm>
          <a:prstGeom prst="rect">
            <a:avLst/>
          </a:prstGeom>
        </p:spPr>
        <p:txBody>
          <a:bodyPr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REGRESSION ANALYSIS</a:t>
            </a:r>
          </a:p>
        </p:txBody>
      </p:sp>
      <p:pic>
        <p:nvPicPr>
          <p:cNvPr id="31" name="Picture 30">
            <a:extLst>
              <a:ext uri="{FF2B5EF4-FFF2-40B4-BE49-F238E27FC236}">
                <a16:creationId xmlns:a16="http://schemas.microsoft.com/office/drawing/2014/main" id="{929E0DA9-C493-4BD4-AD8E-0BA247E6ED0D}"/>
              </a:ext>
            </a:extLst>
          </p:cNvPr>
          <p:cNvPicPr>
            <a:picLocks noChangeAspect="1"/>
          </p:cNvPicPr>
          <p:nvPr/>
        </p:nvPicPr>
        <p:blipFill>
          <a:blip r:embed="rId3"/>
          <a:stretch>
            <a:fillRect/>
          </a:stretch>
        </p:blipFill>
        <p:spPr>
          <a:xfrm>
            <a:off x="9353550" y="1790700"/>
            <a:ext cx="6953250" cy="5200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2" name="TextBox 16">
            <a:extLst>
              <a:ext uri="{FF2B5EF4-FFF2-40B4-BE49-F238E27FC236}">
                <a16:creationId xmlns:a16="http://schemas.microsoft.com/office/drawing/2014/main" id="{AE1D6D92-9211-C409-00CD-BD24DCE38922}"/>
              </a:ext>
            </a:extLst>
          </p:cNvPr>
          <p:cNvSpPr txBox="1"/>
          <p:nvPr/>
        </p:nvSpPr>
        <p:spPr>
          <a:xfrm>
            <a:off x="8229600" y="7277100"/>
            <a:ext cx="9681952" cy="2199833"/>
          </a:xfrm>
          <a:prstGeom prst="rect">
            <a:avLst/>
          </a:prstGeom>
        </p:spPr>
        <p:txBody>
          <a:bodyPr wrap="square" lIns="0" tIns="0" rIns="0" bIns="0" rtlCol="0" anchor="t">
            <a:spAutoFit/>
          </a:bodyPr>
          <a:lstStyle/>
          <a:p>
            <a:pPr>
              <a:lnSpc>
                <a:spcPts val="2940"/>
              </a:lnSpc>
              <a:spcBef>
                <a:spcPct val="0"/>
              </a:spcBef>
            </a:pPr>
            <a:r>
              <a:rPr lang="en-US" sz="2000" dirty="0">
                <a:solidFill>
                  <a:srgbClr val="000000"/>
                </a:solidFill>
                <a:latin typeface="Inter Medium"/>
                <a:ea typeface="Inter Medium"/>
              </a:rPr>
              <a:t>The scatter plot shows how well the model’s predictions aligns with the actual salaries. As you can see from the plot, the points do not fall within a straight line. Instead, the points are spread out. Although there’s a slight trend, the model still isn’t very precise. It shows that the model either over predict salaries or under predict salaries.</a:t>
            </a:r>
            <a:endParaRPr lang="en-US" sz="2000" dirty="0">
              <a:solidFill>
                <a:srgbClr val="000000"/>
              </a:solidFill>
              <a:latin typeface="Inter Medium"/>
              <a:ea typeface="Inter Medium"/>
              <a:sym typeface="Inter Medium"/>
            </a:endParaRPr>
          </a:p>
          <a:p>
            <a:pPr algn="l">
              <a:lnSpc>
                <a:spcPts val="2940"/>
              </a:lnSpc>
              <a:spcBef>
                <a:spcPct val="0"/>
              </a:spcBef>
            </a:pPr>
            <a:endParaRPr lang="en-US" sz="2000" dirty="0">
              <a:solidFill>
                <a:srgbClr val="000000"/>
              </a:solidFill>
              <a:latin typeface="Inter Medium"/>
              <a:ea typeface="Inter Medium"/>
              <a:cs typeface="Inter Medium"/>
              <a:sym typeface="Inter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23">
            <a:extLst>
              <a:ext uri="{FF2B5EF4-FFF2-40B4-BE49-F238E27FC236}">
                <a16:creationId xmlns:a16="http://schemas.microsoft.com/office/drawing/2014/main" id="{C171C50D-EE40-FE96-4A0C-3BD5C20B92C5}"/>
              </a:ext>
            </a:extLst>
          </p:cNvPr>
          <p:cNvSpPr/>
          <p:nvPr/>
        </p:nvSpPr>
        <p:spPr>
          <a:xfrm>
            <a:off x="9906000" y="6438899"/>
            <a:ext cx="8229600" cy="3736316"/>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p:cNvGrpSpPr/>
          <p:nvPr/>
        </p:nvGrpSpPr>
        <p:grpSpPr>
          <a:xfrm>
            <a:off x="-1848702" y="2552700"/>
            <a:ext cx="8315182" cy="3161206"/>
            <a:chOff x="0" y="0"/>
            <a:chExt cx="966179" cy="367315"/>
          </a:xfrm>
        </p:grpSpPr>
        <p:sp>
          <p:nvSpPr>
            <p:cNvPr id="7" name="Freeform 7"/>
            <p:cNvSpPr/>
            <p:nvPr/>
          </p:nvSpPr>
          <p:spPr>
            <a:xfrm>
              <a:off x="0" y="0"/>
              <a:ext cx="966179" cy="367315"/>
            </a:xfrm>
            <a:custGeom>
              <a:avLst/>
              <a:gdLst/>
              <a:ahLst/>
              <a:cxnLst/>
              <a:rect l="l" t="t" r="r" b="b"/>
              <a:pathLst>
                <a:path w="966179" h="367315">
                  <a:moveTo>
                    <a:pt x="203200" y="0"/>
                  </a:moveTo>
                  <a:lnTo>
                    <a:pt x="966179" y="0"/>
                  </a:lnTo>
                  <a:lnTo>
                    <a:pt x="762979" y="367315"/>
                  </a:lnTo>
                  <a:lnTo>
                    <a:pt x="0" y="367315"/>
                  </a:lnTo>
                  <a:lnTo>
                    <a:pt x="203200" y="0"/>
                  </a:lnTo>
                  <a:close/>
                </a:path>
              </a:pathLst>
            </a:custGeom>
            <a:blipFill>
              <a:blip r:embed="rId2"/>
              <a:stretch>
                <a:fillRect t="-50652" b="-24377"/>
              </a:stretch>
            </a:blipFill>
          </p:spPr>
          <p:txBody>
            <a:bodyPr/>
            <a:lstStyle/>
            <a:p>
              <a:endParaRPr lang="en-US"/>
            </a:p>
          </p:txBody>
        </p:sp>
      </p:grpSp>
      <p:grpSp>
        <p:nvGrpSpPr>
          <p:cNvPr id="8" name="Group 8"/>
          <p:cNvGrpSpPr/>
          <p:nvPr/>
        </p:nvGrpSpPr>
        <p:grpSpPr>
          <a:xfrm>
            <a:off x="4986409" y="2552700"/>
            <a:ext cx="8315182" cy="3161206"/>
            <a:chOff x="0" y="0"/>
            <a:chExt cx="966179" cy="367315"/>
          </a:xfrm>
        </p:grpSpPr>
        <p:sp>
          <p:nvSpPr>
            <p:cNvPr id="9" name="Freeform 9"/>
            <p:cNvSpPr/>
            <p:nvPr/>
          </p:nvSpPr>
          <p:spPr>
            <a:xfrm>
              <a:off x="0" y="0"/>
              <a:ext cx="966179" cy="367315"/>
            </a:xfrm>
            <a:custGeom>
              <a:avLst/>
              <a:gdLst/>
              <a:ahLst/>
              <a:cxnLst/>
              <a:rect l="l" t="t" r="r" b="b"/>
              <a:pathLst>
                <a:path w="966179" h="367315">
                  <a:moveTo>
                    <a:pt x="203200" y="0"/>
                  </a:moveTo>
                  <a:lnTo>
                    <a:pt x="966179" y="0"/>
                  </a:lnTo>
                  <a:lnTo>
                    <a:pt x="762979" y="367315"/>
                  </a:lnTo>
                  <a:lnTo>
                    <a:pt x="0" y="367315"/>
                  </a:lnTo>
                  <a:lnTo>
                    <a:pt x="203200" y="0"/>
                  </a:lnTo>
                  <a:close/>
                </a:path>
              </a:pathLst>
            </a:custGeom>
            <a:blipFill>
              <a:blip r:embed="rId3"/>
              <a:stretch>
                <a:fillRect t="-37295" b="-37295"/>
              </a:stretch>
            </a:blipFill>
          </p:spPr>
          <p:txBody>
            <a:bodyPr/>
            <a:lstStyle/>
            <a:p>
              <a:endParaRPr lang="en-US"/>
            </a:p>
          </p:txBody>
        </p:sp>
      </p:grpSp>
      <p:grpSp>
        <p:nvGrpSpPr>
          <p:cNvPr id="10" name="Group 10"/>
          <p:cNvGrpSpPr/>
          <p:nvPr/>
        </p:nvGrpSpPr>
        <p:grpSpPr>
          <a:xfrm>
            <a:off x="11821520" y="2552700"/>
            <a:ext cx="8315182" cy="3161206"/>
            <a:chOff x="0" y="0"/>
            <a:chExt cx="966179" cy="367315"/>
          </a:xfrm>
        </p:grpSpPr>
        <p:sp>
          <p:nvSpPr>
            <p:cNvPr id="11" name="Freeform 11"/>
            <p:cNvSpPr/>
            <p:nvPr/>
          </p:nvSpPr>
          <p:spPr>
            <a:xfrm>
              <a:off x="0" y="0"/>
              <a:ext cx="966179" cy="367315"/>
            </a:xfrm>
            <a:custGeom>
              <a:avLst/>
              <a:gdLst/>
              <a:ahLst/>
              <a:cxnLst/>
              <a:rect l="l" t="t" r="r" b="b"/>
              <a:pathLst>
                <a:path w="966179" h="367315">
                  <a:moveTo>
                    <a:pt x="203200" y="0"/>
                  </a:moveTo>
                  <a:lnTo>
                    <a:pt x="966179" y="0"/>
                  </a:lnTo>
                  <a:lnTo>
                    <a:pt x="762979" y="367315"/>
                  </a:lnTo>
                  <a:lnTo>
                    <a:pt x="0" y="367315"/>
                  </a:lnTo>
                  <a:lnTo>
                    <a:pt x="203200" y="0"/>
                  </a:lnTo>
                  <a:close/>
                </a:path>
              </a:pathLst>
            </a:custGeom>
            <a:blipFill>
              <a:blip r:embed="rId4"/>
              <a:stretch>
                <a:fillRect t="-43953" b="-43953"/>
              </a:stretch>
            </a:blipFill>
          </p:spPr>
          <p:txBody>
            <a:bodyPr/>
            <a:lstStyle/>
            <a:p>
              <a:endParaRPr lang="en-US"/>
            </a:p>
          </p:txBody>
        </p:sp>
      </p:grpSp>
      <p:sp>
        <p:nvSpPr>
          <p:cNvPr id="31" name="TextBox 31"/>
          <p:cNvSpPr txBox="1"/>
          <p:nvPr/>
        </p:nvSpPr>
        <p:spPr>
          <a:xfrm>
            <a:off x="16703676" y="9658040"/>
            <a:ext cx="1270111" cy="356235"/>
          </a:xfrm>
          <a:prstGeom prst="rect">
            <a:avLst/>
          </a:prstGeom>
        </p:spPr>
        <p:txBody>
          <a:bodyPr lIns="0" tIns="0" rIns="0" bIns="0" rtlCol="0" anchor="t">
            <a:spAutoFit/>
          </a:bodyPr>
          <a:lstStyle/>
          <a:p>
            <a:pPr algn="r">
              <a:lnSpc>
                <a:spcPts val="2940"/>
              </a:lnSpc>
              <a:spcBef>
                <a:spcPct val="0"/>
              </a:spcBef>
            </a:pPr>
            <a:r>
              <a:rPr lang="en-US" sz="2100" b="1" dirty="0">
                <a:solidFill>
                  <a:srgbClr val="000000"/>
                </a:solidFill>
                <a:latin typeface="Inter Medium"/>
                <a:ea typeface="Inter Medium"/>
                <a:cs typeface="Inter Medium"/>
                <a:sym typeface="Inter Medium"/>
              </a:rPr>
              <a:t>Page 16</a:t>
            </a:r>
          </a:p>
        </p:txBody>
      </p:sp>
      <p:sp>
        <p:nvSpPr>
          <p:cNvPr id="32" name="TextBox 32"/>
          <p:cNvSpPr txBox="1"/>
          <p:nvPr/>
        </p:nvSpPr>
        <p:spPr>
          <a:xfrm>
            <a:off x="623959" y="440917"/>
            <a:ext cx="8724900" cy="1213666"/>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REGRESSION ANALYSIS</a:t>
            </a:r>
          </a:p>
        </p:txBody>
      </p:sp>
      <p:pic>
        <p:nvPicPr>
          <p:cNvPr id="35" name="Picture 34">
            <a:extLst>
              <a:ext uri="{FF2B5EF4-FFF2-40B4-BE49-F238E27FC236}">
                <a16:creationId xmlns:a16="http://schemas.microsoft.com/office/drawing/2014/main" id="{48BF05B9-C72A-BDF0-D111-E7870847BE96}"/>
              </a:ext>
            </a:extLst>
          </p:cNvPr>
          <p:cNvPicPr>
            <a:picLocks noChangeAspect="1"/>
          </p:cNvPicPr>
          <p:nvPr/>
        </p:nvPicPr>
        <p:blipFill>
          <a:blip r:embed="rId5"/>
          <a:stretch>
            <a:fillRect/>
          </a:stretch>
        </p:blipFill>
        <p:spPr>
          <a:xfrm>
            <a:off x="1905000" y="1790700"/>
            <a:ext cx="6810375" cy="4857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7" name="Picture 36">
            <a:extLst>
              <a:ext uri="{FF2B5EF4-FFF2-40B4-BE49-F238E27FC236}">
                <a16:creationId xmlns:a16="http://schemas.microsoft.com/office/drawing/2014/main" id="{7B0DBDBC-AAB4-02B3-B6A2-29D36C117284}"/>
              </a:ext>
            </a:extLst>
          </p:cNvPr>
          <p:cNvPicPr>
            <a:picLocks noChangeAspect="1"/>
          </p:cNvPicPr>
          <p:nvPr/>
        </p:nvPicPr>
        <p:blipFill>
          <a:blip r:embed="rId6"/>
          <a:stretch>
            <a:fillRect/>
          </a:stretch>
        </p:blipFill>
        <p:spPr>
          <a:xfrm>
            <a:off x="9979658" y="3183456"/>
            <a:ext cx="6504278" cy="1759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8" name="Freeform 23">
            <a:extLst>
              <a:ext uri="{FF2B5EF4-FFF2-40B4-BE49-F238E27FC236}">
                <a16:creationId xmlns:a16="http://schemas.microsoft.com/office/drawing/2014/main" id="{3D1C3014-2808-DE34-B205-C65834A65C00}"/>
              </a:ext>
            </a:extLst>
          </p:cNvPr>
          <p:cNvSpPr/>
          <p:nvPr/>
        </p:nvSpPr>
        <p:spPr>
          <a:xfrm>
            <a:off x="0" y="6438900"/>
            <a:ext cx="9589675" cy="3811094"/>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sp>
        <p:nvSpPr>
          <p:cNvPr id="39" name="TextBox 16">
            <a:extLst>
              <a:ext uri="{FF2B5EF4-FFF2-40B4-BE49-F238E27FC236}">
                <a16:creationId xmlns:a16="http://schemas.microsoft.com/office/drawing/2014/main" id="{7B62A9F4-9D7F-9FE8-8297-0E20B06D413F}"/>
              </a:ext>
            </a:extLst>
          </p:cNvPr>
          <p:cNvSpPr txBox="1"/>
          <p:nvPr/>
        </p:nvSpPr>
        <p:spPr>
          <a:xfrm>
            <a:off x="152399" y="6493951"/>
            <a:ext cx="9437275" cy="3681264"/>
          </a:xfrm>
          <a:prstGeom prst="rect">
            <a:avLst/>
          </a:prstGeom>
        </p:spPr>
        <p:txBody>
          <a:bodyPr wrap="square" lIns="0" tIns="0" rIns="0" bIns="0" rtlCol="0" anchor="t">
            <a:spAutoFit/>
          </a:bodyPr>
          <a:lstStyle/>
          <a:p>
            <a:pPr>
              <a:lnSpc>
                <a:spcPts val="2940"/>
              </a:lnSpc>
              <a:spcBef>
                <a:spcPct val="0"/>
              </a:spcBef>
            </a:pPr>
            <a:r>
              <a:rPr lang="en-US" dirty="0">
                <a:solidFill>
                  <a:srgbClr val="000000"/>
                </a:solidFill>
                <a:latin typeface="Inter Medium"/>
                <a:ea typeface="Inter Medium"/>
              </a:rPr>
              <a:t>The </a:t>
            </a:r>
            <a:r>
              <a:rPr lang="en-US" dirty="0" err="1">
                <a:solidFill>
                  <a:srgbClr val="000000"/>
                </a:solidFill>
                <a:latin typeface="Inter Medium"/>
                <a:ea typeface="Inter Medium"/>
              </a:rPr>
              <a:t>statsmodels</a:t>
            </a:r>
            <a:r>
              <a:rPr lang="en-US" dirty="0">
                <a:solidFill>
                  <a:srgbClr val="000000"/>
                </a:solidFill>
                <a:latin typeface="Inter Medium"/>
                <a:ea typeface="Inter Medium"/>
              </a:rPr>
              <a:t> results show that the R-squared value of 0.221 means the model only explains 22% of the variation in salaries. This indicates that other variables also plays an important part in predicting salaries. The F-statistic value of 24.50 and p-value of 5.48e-14 show that at least one of the stats (Hits, Home Runs, RBI) does impact salary. By reviewing the coefficients, it shows that hits has a positive impact, so each additional hit adds about $2,104 to salary (p = 0.034), and each extra RBI adds $5,439 (p = 0.050). These variables are both statistically significant. Home runs though shows a negative impact (-$1,732), but this isn’t statistically significant (p = 0.770). This might be due to multicollinearity issues, in that, these stats are too closely related to each other.</a:t>
            </a:r>
            <a:endParaRPr lang="en-US" dirty="0">
              <a:solidFill>
                <a:srgbClr val="000000"/>
              </a:solidFill>
              <a:latin typeface="Inter Medium"/>
              <a:ea typeface="Inter Medium"/>
              <a:sym typeface="Inter Medium"/>
            </a:endParaRPr>
          </a:p>
        </p:txBody>
      </p:sp>
      <p:sp>
        <p:nvSpPr>
          <p:cNvPr id="41" name="TextBox 16">
            <a:extLst>
              <a:ext uri="{FF2B5EF4-FFF2-40B4-BE49-F238E27FC236}">
                <a16:creationId xmlns:a16="http://schemas.microsoft.com/office/drawing/2014/main" id="{AC542BAC-277D-58B0-EA7A-F6CE97E6AD9E}"/>
              </a:ext>
            </a:extLst>
          </p:cNvPr>
          <p:cNvSpPr txBox="1"/>
          <p:nvPr/>
        </p:nvSpPr>
        <p:spPr>
          <a:xfrm>
            <a:off x="10170423" y="7483163"/>
            <a:ext cx="7803364" cy="1449884"/>
          </a:xfrm>
          <a:prstGeom prst="rect">
            <a:avLst/>
          </a:prstGeom>
        </p:spPr>
        <p:txBody>
          <a:bodyPr wrap="square" lIns="0" tIns="0" rIns="0" bIns="0" rtlCol="0" anchor="t">
            <a:spAutoFit/>
          </a:bodyPr>
          <a:lstStyle/>
          <a:p>
            <a:pPr>
              <a:lnSpc>
                <a:spcPts val="2940"/>
              </a:lnSpc>
              <a:spcBef>
                <a:spcPct val="0"/>
              </a:spcBef>
            </a:pPr>
            <a:r>
              <a:rPr lang="en-US" dirty="0">
                <a:solidFill>
                  <a:srgbClr val="000000"/>
                </a:solidFill>
                <a:latin typeface="Inter Medium"/>
                <a:ea typeface="Inter Medium"/>
              </a:rPr>
              <a:t>Unlike the results of the </a:t>
            </a:r>
            <a:r>
              <a:rPr lang="en-US" dirty="0" err="1">
                <a:solidFill>
                  <a:srgbClr val="000000"/>
                </a:solidFill>
                <a:latin typeface="Inter Medium"/>
                <a:ea typeface="Inter Medium"/>
              </a:rPr>
              <a:t>statsmodels</a:t>
            </a:r>
            <a:r>
              <a:rPr lang="en-US" dirty="0">
                <a:solidFill>
                  <a:srgbClr val="000000"/>
                </a:solidFill>
                <a:latin typeface="Inter Medium"/>
                <a:ea typeface="Inter Medium"/>
              </a:rPr>
              <a:t>, the scikit-learn results show that all three variables, hits (3.20), home runs (3.04), and RBIs (3.83) has a positive impact on salary. The difference in results likely comes from how the two models handle the data.</a:t>
            </a:r>
            <a:endParaRPr lang="en-US" dirty="0">
              <a:solidFill>
                <a:srgbClr val="000000"/>
              </a:solidFill>
              <a:latin typeface="Inter Medium"/>
              <a:ea typeface="Inter Medium"/>
              <a:sym typeface="Inter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6882852" y="1028700"/>
            <a:ext cx="376448" cy="342900"/>
            <a:chOff x="0" y="0"/>
            <a:chExt cx="501930" cy="457200"/>
          </a:xfrm>
        </p:grpSpPr>
        <p:sp>
          <p:nvSpPr>
            <p:cNvPr id="4" name="AutoShape 4"/>
            <p:cNvSpPr/>
            <p:nvPr/>
          </p:nvSpPr>
          <p:spPr>
            <a:xfrm>
              <a:off x="0" y="254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0" y="2286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431800"/>
              <a:ext cx="501930" cy="0"/>
            </a:xfrm>
            <a:prstGeom prst="line">
              <a:avLst/>
            </a:prstGeom>
            <a:ln w="50800" cap="flat">
              <a:solidFill>
                <a:srgbClr val="FFFFFF"/>
              </a:solidFill>
              <a:prstDash val="solid"/>
              <a:headEnd type="none" w="sm" len="sm"/>
              <a:tailEnd type="none" w="sm" len="sm"/>
            </a:ln>
          </p:spPr>
          <p:txBody>
            <a:bodyPr/>
            <a:lstStyle/>
            <a:p>
              <a:endParaRPr lang="en-US"/>
            </a:p>
          </p:txBody>
        </p:sp>
      </p:grpSp>
      <p:grpSp>
        <p:nvGrpSpPr>
          <p:cNvPr id="7" name="Group 7"/>
          <p:cNvGrpSpPr/>
          <p:nvPr/>
        </p:nvGrpSpPr>
        <p:grpSpPr>
          <a:xfrm>
            <a:off x="0" y="2469212"/>
            <a:ext cx="18288000" cy="5348577"/>
            <a:chOff x="0" y="0"/>
            <a:chExt cx="4816593" cy="1408679"/>
          </a:xfrm>
        </p:grpSpPr>
        <p:sp>
          <p:nvSpPr>
            <p:cNvPr id="8" name="Freeform 8"/>
            <p:cNvSpPr/>
            <p:nvPr/>
          </p:nvSpPr>
          <p:spPr>
            <a:xfrm>
              <a:off x="0" y="0"/>
              <a:ext cx="4816592" cy="1408679"/>
            </a:xfrm>
            <a:custGeom>
              <a:avLst/>
              <a:gdLst/>
              <a:ahLst/>
              <a:cxnLst/>
              <a:rect l="l" t="t" r="r" b="b"/>
              <a:pathLst>
                <a:path w="4816592" h="1408679">
                  <a:moveTo>
                    <a:pt x="0" y="0"/>
                  </a:moveTo>
                  <a:lnTo>
                    <a:pt x="4816592" y="0"/>
                  </a:lnTo>
                  <a:lnTo>
                    <a:pt x="4816592" y="1408679"/>
                  </a:lnTo>
                  <a:lnTo>
                    <a:pt x="0" y="1408679"/>
                  </a:lnTo>
                  <a:close/>
                </a:path>
              </a:pathLst>
            </a:custGeom>
            <a:solidFill>
              <a:srgbClr val="000000">
                <a:alpha val="40000"/>
              </a:srgbClr>
            </a:solidFill>
          </p:spPr>
          <p:txBody>
            <a:bodyPr/>
            <a:lstStyle/>
            <a:p>
              <a:endParaRPr lang="en-US"/>
            </a:p>
          </p:txBody>
        </p:sp>
        <p:sp>
          <p:nvSpPr>
            <p:cNvPr id="9" name="TextBox 9"/>
            <p:cNvSpPr txBox="1"/>
            <p:nvPr/>
          </p:nvSpPr>
          <p:spPr>
            <a:xfrm>
              <a:off x="0" y="-38100"/>
              <a:ext cx="4816593" cy="1446779"/>
            </a:xfrm>
            <a:prstGeom prst="rect">
              <a:avLst/>
            </a:prstGeom>
          </p:spPr>
          <p:txBody>
            <a:bodyPr lIns="50800" tIns="50800" rIns="50800" bIns="50800" rtlCol="0" anchor="ctr"/>
            <a:lstStyle/>
            <a:p>
              <a:pPr algn="ctr">
                <a:lnSpc>
                  <a:spcPts val="2940"/>
                </a:lnSpc>
              </a:pPr>
              <a:endParaRPr/>
            </a:p>
          </p:txBody>
        </p:sp>
      </p:grpSp>
      <p:sp>
        <p:nvSpPr>
          <p:cNvPr id="19" name="AutoShape 19"/>
          <p:cNvSpPr/>
          <p:nvPr/>
        </p:nvSpPr>
        <p:spPr>
          <a:xfrm flipV="1">
            <a:off x="10461516" y="2948069"/>
            <a:ext cx="0" cy="4390861"/>
          </a:xfrm>
          <a:prstGeom prst="line">
            <a:avLst/>
          </a:prstGeom>
          <a:ln w="38100" cap="flat">
            <a:solidFill>
              <a:srgbClr val="FFFFFF"/>
            </a:solidFill>
            <a:prstDash val="solid"/>
            <a:headEnd type="none" w="sm" len="sm"/>
            <a:tailEnd type="none" w="sm" len="sm"/>
          </a:ln>
        </p:spPr>
        <p:txBody>
          <a:bodyPr/>
          <a:lstStyle/>
          <a:p>
            <a:endParaRPr lang="en-US"/>
          </a:p>
        </p:txBody>
      </p:sp>
      <p:sp>
        <p:nvSpPr>
          <p:cNvPr id="21" name="TextBox 21"/>
          <p:cNvSpPr txBox="1"/>
          <p:nvPr/>
        </p:nvSpPr>
        <p:spPr>
          <a:xfrm>
            <a:off x="15989189" y="8902065"/>
            <a:ext cx="1270111" cy="356235"/>
          </a:xfrm>
          <a:prstGeom prst="rect">
            <a:avLst/>
          </a:prstGeom>
        </p:spPr>
        <p:txBody>
          <a:bodyPr lIns="0" tIns="0" rIns="0" bIns="0" rtlCol="0" anchor="t">
            <a:spAutoFit/>
          </a:bodyPr>
          <a:lstStyle/>
          <a:p>
            <a:pPr algn="r">
              <a:lnSpc>
                <a:spcPts val="2940"/>
              </a:lnSpc>
              <a:spcBef>
                <a:spcPct val="0"/>
              </a:spcBef>
            </a:pPr>
            <a:r>
              <a:rPr lang="en-US" sz="2100" b="1" dirty="0">
                <a:solidFill>
                  <a:srgbClr val="FFFFFF"/>
                </a:solidFill>
                <a:latin typeface="Inter Medium"/>
                <a:ea typeface="Inter Medium"/>
                <a:cs typeface="Inter Medium"/>
                <a:sym typeface="Inter Medium"/>
              </a:rPr>
              <a:t>Page 17</a:t>
            </a:r>
          </a:p>
        </p:txBody>
      </p:sp>
      <p:sp>
        <p:nvSpPr>
          <p:cNvPr id="22" name="TextBox 22"/>
          <p:cNvSpPr txBox="1"/>
          <p:nvPr/>
        </p:nvSpPr>
        <p:spPr>
          <a:xfrm>
            <a:off x="2376672" y="2963863"/>
            <a:ext cx="7280984" cy="5655266"/>
          </a:xfrm>
          <a:prstGeom prst="rect">
            <a:avLst/>
          </a:prstGeom>
        </p:spPr>
        <p:txBody>
          <a:bodyPr lIns="0" tIns="0" rIns="0" bIns="0" rtlCol="0" anchor="t">
            <a:spAutoFit/>
          </a:bodyPr>
          <a:lstStyle/>
          <a:p>
            <a:pPr algn="r">
              <a:lnSpc>
                <a:spcPts val="11200"/>
              </a:lnSpc>
              <a:spcBef>
                <a:spcPct val="0"/>
              </a:spcBef>
            </a:pPr>
            <a:r>
              <a:rPr lang="en-US" sz="8000" dirty="0">
                <a:solidFill>
                  <a:srgbClr val="FFFFFF"/>
                </a:solidFill>
                <a:latin typeface="Anton"/>
                <a:ea typeface="Anton"/>
                <a:cs typeface="Anton"/>
                <a:sym typeface="Anton"/>
              </a:rPr>
              <a:t>THANK YOU FOR EXPLORING BASEBALL METRICS </a:t>
            </a:r>
            <a:r>
              <a:rPr lang="en-US" sz="8000">
                <a:solidFill>
                  <a:srgbClr val="FFFFFF"/>
                </a:solidFill>
                <a:latin typeface="Anton"/>
                <a:ea typeface="Anton"/>
                <a:cs typeface="Anton"/>
                <a:sym typeface="Anton"/>
              </a:rPr>
              <a:t>WITH ME!</a:t>
            </a:r>
            <a:endParaRPr lang="en-US" sz="8000" dirty="0">
              <a:solidFill>
                <a:srgbClr val="FFFFFF"/>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54288" y="0"/>
            <a:ext cx="7269957" cy="10287000"/>
            <a:chOff x="0" y="0"/>
            <a:chExt cx="844730" cy="1195294"/>
          </a:xfrm>
        </p:grpSpPr>
        <p:sp>
          <p:nvSpPr>
            <p:cNvPr id="3" name="Freeform 3"/>
            <p:cNvSpPr/>
            <p:nvPr/>
          </p:nvSpPr>
          <p:spPr>
            <a:xfrm>
              <a:off x="0" y="0"/>
              <a:ext cx="844730" cy="1195294"/>
            </a:xfrm>
            <a:custGeom>
              <a:avLst/>
              <a:gdLst/>
              <a:ahLst/>
              <a:cxnLst/>
              <a:rect l="l" t="t" r="r" b="b"/>
              <a:pathLst>
                <a:path w="844730" h="1195294">
                  <a:moveTo>
                    <a:pt x="203200" y="0"/>
                  </a:moveTo>
                  <a:lnTo>
                    <a:pt x="844730" y="0"/>
                  </a:lnTo>
                  <a:lnTo>
                    <a:pt x="641530" y="1195294"/>
                  </a:lnTo>
                  <a:lnTo>
                    <a:pt x="0" y="1195294"/>
                  </a:lnTo>
                  <a:lnTo>
                    <a:pt x="203200" y="0"/>
                  </a:lnTo>
                  <a:close/>
                </a:path>
              </a:pathLst>
            </a:custGeom>
            <a:blipFill>
              <a:blip r:embed="rId2"/>
              <a:stretch>
                <a:fillRect t="-3003" b="-3003"/>
              </a:stretch>
            </a:blipFill>
          </p:spPr>
          <p:txBody>
            <a:bodyPr/>
            <a:lstStyle/>
            <a:p>
              <a:endParaRPr lang="en-US"/>
            </a:p>
          </p:txBody>
        </p:sp>
      </p:grpSp>
      <p:grpSp>
        <p:nvGrpSpPr>
          <p:cNvPr id="4" name="Group 4"/>
          <p:cNvGrpSpPr/>
          <p:nvPr/>
        </p:nvGrpSpPr>
        <p:grpSpPr>
          <a:xfrm>
            <a:off x="400243" y="5375056"/>
            <a:ext cx="258288" cy="25828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434439" y="2925524"/>
            <a:ext cx="258288" cy="25828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a:off x="381000" y="7813456"/>
            <a:ext cx="258288" cy="25828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16882852" y="1028700"/>
            <a:ext cx="376448" cy="342900"/>
            <a:chOff x="0" y="0"/>
            <a:chExt cx="501930" cy="457200"/>
          </a:xfrm>
        </p:grpSpPr>
        <p:sp>
          <p:nvSpPr>
            <p:cNvPr id="17" name="AutoShape 17"/>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18" name="AutoShape 18"/>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19" name="AutoShape 19"/>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20" name="TextBox 20"/>
          <p:cNvSpPr txBox="1"/>
          <p:nvPr/>
        </p:nvSpPr>
        <p:spPr>
          <a:xfrm>
            <a:off x="363900" y="193519"/>
            <a:ext cx="8648700" cy="2508892"/>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Research Questions &amp; Hypotheses</a:t>
            </a:r>
          </a:p>
        </p:txBody>
      </p:sp>
      <p:sp>
        <p:nvSpPr>
          <p:cNvPr id="22" name="TextBox 22"/>
          <p:cNvSpPr txBox="1"/>
          <p:nvPr/>
        </p:nvSpPr>
        <p:spPr>
          <a:xfrm>
            <a:off x="15989189" y="8902065"/>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02</a:t>
            </a:r>
          </a:p>
        </p:txBody>
      </p:sp>
      <p:sp>
        <p:nvSpPr>
          <p:cNvPr id="23" name="TextBox 23"/>
          <p:cNvSpPr txBox="1"/>
          <p:nvPr/>
        </p:nvSpPr>
        <p:spPr>
          <a:xfrm>
            <a:off x="845568" y="5307033"/>
            <a:ext cx="2831275" cy="34336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Player Performance</a:t>
            </a:r>
          </a:p>
        </p:txBody>
      </p:sp>
      <p:sp>
        <p:nvSpPr>
          <p:cNvPr id="25" name="TextBox 25"/>
          <p:cNvSpPr txBox="1"/>
          <p:nvPr/>
        </p:nvSpPr>
        <p:spPr>
          <a:xfrm>
            <a:off x="826324" y="7745433"/>
            <a:ext cx="3688719" cy="34336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League and Division Impact</a:t>
            </a:r>
          </a:p>
        </p:txBody>
      </p:sp>
      <p:sp>
        <p:nvSpPr>
          <p:cNvPr id="27" name="TextBox 27"/>
          <p:cNvSpPr txBox="1"/>
          <p:nvPr/>
        </p:nvSpPr>
        <p:spPr>
          <a:xfrm>
            <a:off x="879764" y="2857500"/>
            <a:ext cx="2358161" cy="34336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Salary Prediction </a:t>
            </a:r>
          </a:p>
        </p:txBody>
      </p:sp>
      <p:sp>
        <p:nvSpPr>
          <p:cNvPr id="32" name="TextBox 31">
            <a:extLst>
              <a:ext uri="{FF2B5EF4-FFF2-40B4-BE49-F238E27FC236}">
                <a16:creationId xmlns:a16="http://schemas.microsoft.com/office/drawing/2014/main" id="{7B2B4CB8-7853-3DF7-3071-5F3D32FA7B08}"/>
              </a:ext>
            </a:extLst>
          </p:cNvPr>
          <p:cNvSpPr txBox="1"/>
          <p:nvPr/>
        </p:nvSpPr>
        <p:spPr>
          <a:xfrm>
            <a:off x="434439" y="3325833"/>
            <a:ext cx="8292604" cy="1577163"/>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t">
            <a:spAutoFit/>
          </a:bodyPr>
          <a:lstStyle/>
          <a:p>
            <a:pPr algn="l">
              <a:lnSpc>
                <a:spcPts val="2520"/>
              </a:lnSpc>
              <a:spcBef>
                <a:spcPct val="0"/>
              </a:spcBef>
            </a:pPr>
            <a:r>
              <a:rPr lang="en-US" sz="1800" b="1" dirty="0">
                <a:solidFill>
                  <a:srgbClr val="000000"/>
                </a:solidFill>
                <a:latin typeface="Inter"/>
                <a:ea typeface="Inter"/>
                <a:cs typeface="Inter"/>
                <a:sym typeface="Inter"/>
              </a:rPr>
              <a:t>Question: </a:t>
            </a:r>
            <a:r>
              <a:rPr lang="en-US" sz="1800" dirty="0">
                <a:solidFill>
                  <a:srgbClr val="000000"/>
                </a:solidFill>
                <a:latin typeface="Inter"/>
                <a:ea typeface="Inter"/>
                <a:cs typeface="Inter"/>
                <a:sym typeface="Inter"/>
              </a:rPr>
              <a:t>Do a player’s offensive stats such as hits, home runs, and RBIs significantly impact their salary?</a:t>
            </a:r>
          </a:p>
          <a:p>
            <a:pPr algn="l">
              <a:lnSpc>
                <a:spcPts val="2520"/>
              </a:lnSpc>
              <a:spcBef>
                <a:spcPct val="0"/>
              </a:spcBef>
            </a:pPr>
            <a:endParaRPr lang="en-US" dirty="0">
              <a:solidFill>
                <a:srgbClr val="000000"/>
              </a:solidFill>
              <a:latin typeface="Inter"/>
              <a:ea typeface="Inter"/>
              <a:cs typeface="Inter"/>
              <a:sym typeface="Inter"/>
            </a:endParaRPr>
          </a:p>
          <a:p>
            <a:pPr algn="l">
              <a:lnSpc>
                <a:spcPts val="2520"/>
              </a:lnSpc>
              <a:spcBef>
                <a:spcPct val="0"/>
              </a:spcBef>
            </a:pPr>
            <a:r>
              <a:rPr lang="en-US" sz="1800" b="1" dirty="0">
                <a:solidFill>
                  <a:srgbClr val="000000"/>
                </a:solidFill>
                <a:latin typeface="Inter"/>
                <a:ea typeface="Inter"/>
                <a:cs typeface="Inter"/>
                <a:sym typeface="Inter"/>
              </a:rPr>
              <a:t>Null: </a:t>
            </a:r>
            <a:r>
              <a:rPr lang="en-US" dirty="0">
                <a:solidFill>
                  <a:srgbClr val="000000"/>
                </a:solidFill>
                <a:latin typeface="Inter"/>
                <a:ea typeface="Inter"/>
              </a:rPr>
              <a:t>No significant relationship between offensive stats and player salary.</a:t>
            </a:r>
          </a:p>
          <a:p>
            <a:pPr algn="l">
              <a:lnSpc>
                <a:spcPts val="2520"/>
              </a:lnSpc>
              <a:spcBef>
                <a:spcPct val="0"/>
              </a:spcBef>
            </a:pPr>
            <a:r>
              <a:rPr lang="en-US" b="1" dirty="0">
                <a:solidFill>
                  <a:srgbClr val="000000"/>
                </a:solidFill>
                <a:latin typeface="Inter"/>
                <a:ea typeface="Inter"/>
                <a:sym typeface="Inter"/>
              </a:rPr>
              <a:t>Alternative: </a:t>
            </a:r>
            <a:r>
              <a:rPr lang="en-US" dirty="0">
                <a:solidFill>
                  <a:srgbClr val="000000"/>
                </a:solidFill>
                <a:latin typeface="Inter"/>
                <a:ea typeface="Inter"/>
              </a:rPr>
              <a:t>Players with higher offensive stats tend to have higher salaries.</a:t>
            </a:r>
            <a:endParaRPr lang="en-US" dirty="0">
              <a:solidFill>
                <a:srgbClr val="000000"/>
              </a:solidFill>
              <a:latin typeface="Inter"/>
              <a:ea typeface="Inter"/>
              <a:sym typeface="Inter"/>
            </a:endParaRPr>
          </a:p>
        </p:txBody>
      </p:sp>
      <p:sp>
        <p:nvSpPr>
          <p:cNvPr id="33" name="TextBox 32">
            <a:extLst>
              <a:ext uri="{FF2B5EF4-FFF2-40B4-BE49-F238E27FC236}">
                <a16:creationId xmlns:a16="http://schemas.microsoft.com/office/drawing/2014/main" id="{BCF8DE8F-3BEC-499E-A1FE-C935E1BCA171}"/>
              </a:ext>
            </a:extLst>
          </p:cNvPr>
          <p:cNvSpPr txBox="1"/>
          <p:nvPr/>
        </p:nvSpPr>
        <p:spPr>
          <a:xfrm>
            <a:off x="434439" y="5764233"/>
            <a:ext cx="8292604" cy="1577163"/>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t">
            <a:spAutoFit/>
          </a:bodyPr>
          <a:lstStyle/>
          <a:p>
            <a:pPr algn="l">
              <a:lnSpc>
                <a:spcPts val="2520"/>
              </a:lnSpc>
              <a:spcBef>
                <a:spcPct val="0"/>
              </a:spcBef>
            </a:pPr>
            <a:r>
              <a:rPr lang="en-US" sz="1800" b="1" dirty="0">
                <a:solidFill>
                  <a:srgbClr val="000000"/>
                </a:solidFill>
                <a:latin typeface="Inter"/>
                <a:ea typeface="Inter"/>
                <a:cs typeface="Inter"/>
                <a:sym typeface="Inter"/>
              </a:rPr>
              <a:t>Question: </a:t>
            </a:r>
            <a:r>
              <a:rPr lang="en-US" dirty="0">
                <a:solidFill>
                  <a:srgbClr val="000000"/>
                </a:solidFill>
                <a:latin typeface="Inter"/>
                <a:ea typeface="Inter"/>
              </a:rPr>
              <a:t>Do players with more years in the league perform better?</a:t>
            </a:r>
          </a:p>
          <a:p>
            <a:pPr algn="l">
              <a:lnSpc>
                <a:spcPts val="2520"/>
              </a:lnSpc>
              <a:spcBef>
                <a:spcPct val="0"/>
              </a:spcBef>
            </a:pPr>
            <a:endParaRPr lang="en-US" dirty="0">
              <a:solidFill>
                <a:srgbClr val="000000"/>
              </a:solidFill>
              <a:latin typeface="Inter"/>
              <a:ea typeface="Inter"/>
              <a:cs typeface="Inter"/>
              <a:sym typeface="Inter"/>
            </a:endParaRPr>
          </a:p>
          <a:p>
            <a:pPr>
              <a:lnSpc>
                <a:spcPts val="2520"/>
              </a:lnSpc>
              <a:spcBef>
                <a:spcPct val="0"/>
              </a:spcBef>
            </a:pPr>
            <a:r>
              <a:rPr lang="en-US" sz="1800" b="1" dirty="0">
                <a:solidFill>
                  <a:srgbClr val="000000"/>
                </a:solidFill>
                <a:latin typeface="Inter"/>
                <a:ea typeface="Inter"/>
                <a:cs typeface="Inter"/>
                <a:sym typeface="Inter"/>
              </a:rPr>
              <a:t>Null: </a:t>
            </a:r>
            <a:r>
              <a:rPr lang="en-US" dirty="0">
                <a:solidFill>
                  <a:srgbClr val="000000"/>
                </a:solidFill>
                <a:latin typeface="Inter"/>
                <a:ea typeface="Inter"/>
              </a:rPr>
              <a:t>Years in the league have no effect on hits and home runs.</a:t>
            </a:r>
          </a:p>
          <a:p>
            <a:pPr algn="l">
              <a:lnSpc>
                <a:spcPts val="2520"/>
              </a:lnSpc>
              <a:spcBef>
                <a:spcPct val="0"/>
              </a:spcBef>
            </a:pPr>
            <a:r>
              <a:rPr lang="en-US" b="1" dirty="0">
                <a:solidFill>
                  <a:srgbClr val="000000"/>
                </a:solidFill>
                <a:latin typeface="Inter"/>
                <a:ea typeface="Inter"/>
                <a:sym typeface="Inter"/>
              </a:rPr>
              <a:t>Alternative: </a:t>
            </a:r>
            <a:r>
              <a:rPr lang="en-US" dirty="0">
                <a:solidFill>
                  <a:srgbClr val="000000"/>
                </a:solidFill>
                <a:latin typeface="Inter"/>
                <a:ea typeface="Inter"/>
              </a:rPr>
              <a:t>Players with more experience tend to have more hits and home runs.</a:t>
            </a:r>
            <a:endParaRPr lang="en-US" dirty="0">
              <a:solidFill>
                <a:srgbClr val="000000"/>
              </a:solidFill>
              <a:latin typeface="Inter"/>
              <a:ea typeface="Inter"/>
              <a:sym typeface="Inter"/>
            </a:endParaRPr>
          </a:p>
        </p:txBody>
      </p:sp>
      <p:sp>
        <p:nvSpPr>
          <p:cNvPr id="34" name="TextBox 33">
            <a:extLst>
              <a:ext uri="{FF2B5EF4-FFF2-40B4-BE49-F238E27FC236}">
                <a16:creationId xmlns:a16="http://schemas.microsoft.com/office/drawing/2014/main" id="{ED2AC801-603A-1C3F-D7C2-97D410F11B4C}"/>
              </a:ext>
            </a:extLst>
          </p:cNvPr>
          <p:cNvSpPr txBox="1"/>
          <p:nvPr/>
        </p:nvSpPr>
        <p:spPr>
          <a:xfrm>
            <a:off x="424458" y="8212727"/>
            <a:ext cx="8292604" cy="1256562"/>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t">
            <a:spAutoFit/>
          </a:bodyPr>
          <a:lstStyle/>
          <a:p>
            <a:pPr>
              <a:lnSpc>
                <a:spcPts val="2520"/>
              </a:lnSpc>
              <a:spcBef>
                <a:spcPct val="0"/>
              </a:spcBef>
            </a:pPr>
            <a:r>
              <a:rPr lang="en-US" sz="1800" b="1" dirty="0">
                <a:solidFill>
                  <a:srgbClr val="000000"/>
                </a:solidFill>
                <a:latin typeface="Inter"/>
                <a:ea typeface="Inter"/>
                <a:cs typeface="Inter"/>
                <a:sym typeface="Inter"/>
              </a:rPr>
              <a:t>Question: </a:t>
            </a:r>
            <a:r>
              <a:rPr lang="en-US" dirty="0">
                <a:solidFill>
                  <a:srgbClr val="000000"/>
                </a:solidFill>
                <a:latin typeface="Inter"/>
                <a:ea typeface="Inter"/>
              </a:rPr>
              <a:t>Does a player’s league (American vs. National) impact their salary?</a:t>
            </a:r>
          </a:p>
          <a:p>
            <a:pPr>
              <a:lnSpc>
                <a:spcPts val="2520"/>
              </a:lnSpc>
              <a:spcBef>
                <a:spcPct val="0"/>
              </a:spcBef>
            </a:pPr>
            <a:endParaRPr lang="en-US" dirty="0">
              <a:solidFill>
                <a:srgbClr val="000000"/>
              </a:solidFill>
              <a:latin typeface="Inter"/>
              <a:ea typeface="Inter"/>
              <a:sym typeface="Inter"/>
            </a:endParaRPr>
          </a:p>
          <a:p>
            <a:pPr>
              <a:lnSpc>
                <a:spcPts val="2520"/>
              </a:lnSpc>
              <a:spcBef>
                <a:spcPct val="0"/>
              </a:spcBef>
            </a:pPr>
            <a:r>
              <a:rPr lang="en-US" sz="1800" b="1" dirty="0">
                <a:solidFill>
                  <a:srgbClr val="000000"/>
                </a:solidFill>
                <a:latin typeface="Inter"/>
                <a:ea typeface="Inter"/>
                <a:cs typeface="Inter"/>
                <a:sym typeface="Inter"/>
              </a:rPr>
              <a:t>Null: </a:t>
            </a:r>
            <a:r>
              <a:rPr lang="en-US" dirty="0">
                <a:solidFill>
                  <a:srgbClr val="000000"/>
                </a:solidFill>
                <a:latin typeface="Inter"/>
                <a:ea typeface="Inter"/>
              </a:rPr>
              <a:t>League has no impact on salary.</a:t>
            </a:r>
          </a:p>
          <a:p>
            <a:pPr>
              <a:lnSpc>
                <a:spcPts val="2520"/>
              </a:lnSpc>
              <a:spcBef>
                <a:spcPct val="0"/>
              </a:spcBef>
            </a:pPr>
            <a:r>
              <a:rPr lang="en-US" b="1" dirty="0">
                <a:solidFill>
                  <a:srgbClr val="000000"/>
                </a:solidFill>
                <a:latin typeface="Inter"/>
                <a:ea typeface="Inter"/>
                <a:sym typeface="Inter"/>
              </a:rPr>
              <a:t>Alternative: </a:t>
            </a:r>
            <a:r>
              <a:rPr lang="en-US" dirty="0">
                <a:solidFill>
                  <a:srgbClr val="000000"/>
                </a:solidFill>
                <a:latin typeface="Inter"/>
                <a:ea typeface="Inter"/>
              </a:rPr>
              <a:t>Players in a specific league earn significantly more.</a:t>
            </a:r>
            <a:endParaRPr lang="en-US" dirty="0">
              <a:solidFill>
                <a:srgbClr val="000000"/>
              </a:solidFill>
              <a:latin typeface="Inter"/>
              <a:ea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8EB70-260E-DE4F-BBB5-F88EA3706FF4}"/>
            </a:ext>
          </a:extLst>
        </p:cNvPr>
        <p:cNvGrpSpPr/>
        <p:nvPr/>
      </p:nvGrpSpPr>
      <p:grpSpPr>
        <a:xfrm>
          <a:off x="0" y="0"/>
          <a:ext cx="0" cy="0"/>
          <a:chOff x="0" y="0"/>
          <a:chExt cx="0" cy="0"/>
        </a:xfrm>
      </p:grpSpPr>
      <p:pic>
        <p:nvPicPr>
          <p:cNvPr id="1026" name="Picture 2" descr="Why can Shohei Ohtani bat with the Dodgers but can't pitch? | Marca">
            <a:extLst>
              <a:ext uri="{FF2B5EF4-FFF2-40B4-BE49-F238E27FC236}">
                <a16:creationId xmlns:a16="http://schemas.microsoft.com/office/drawing/2014/main" id="{9973A965-C180-1A32-EAF4-F22F037828C9}"/>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8459989" y="1628"/>
            <a:ext cx="9821084" cy="1028537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a:extLst>
              <a:ext uri="{FF2B5EF4-FFF2-40B4-BE49-F238E27FC236}">
                <a16:creationId xmlns:a16="http://schemas.microsoft.com/office/drawing/2014/main" id="{E570E7E7-056D-F536-D970-D65F03F8DEBE}"/>
              </a:ext>
            </a:extLst>
          </p:cNvPr>
          <p:cNvGrpSpPr/>
          <p:nvPr/>
        </p:nvGrpSpPr>
        <p:grpSpPr>
          <a:xfrm>
            <a:off x="16882852" y="1028700"/>
            <a:ext cx="376448" cy="342900"/>
            <a:chOff x="0" y="0"/>
            <a:chExt cx="501930" cy="457200"/>
          </a:xfrm>
        </p:grpSpPr>
        <p:sp>
          <p:nvSpPr>
            <p:cNvPr id="5" name="AutoShape 5">
              <a:extLst>
                <a:ext uri="{FF2B5EF4-FFF2-40B4-BE49-F238E27FC236}">
                  <a16:creationId xmlns:a16="http://schemas.microsoft.com/office/drawing/2014/main" id="{80529FFC-087C-38BE-E067-DBB72C109CBD}"/>
                </a:ext>
              </a:extLst>
            </p:cNvPr>
            <p:cNvSpPr/>
            <p:nvPr/>
          </p:nvSpPr>
          <p:spPr>
            <a:xfrm>
              <a:off x="0" y="254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AutoShape 6">
              <a:extLst>
                <a:ext uri="{FF2B5EF4-FFF2-40B4-BE49-F238E27FC236}">
                  <a16:creationId xmlns:a16="http://schemas.microsoft.com/office/drawing/2014/main" id="{0B4328ED-CD70-D4DC-C7D1-1DBC0AB6475F}"/>
                </a:ext>
              </a:extLst>
            </p:cNvPr>
            <p:cNvSpPr/>
            <p:nvPr/>
          </p:nvSpPr>
          <p:spPr>
            <a:xfrm>
              <a:off x="0" y="228600"/>
              <a:ext cx="501930" cy="0"/>
            </a:xfrm>
            <a:prstGeom prst="line">
              <a:avLst/>
            </a:prstGeom>
            <a:ln w="50800" cap="flat">
              <a:solidFill>
                <a:srgbClr val="FFFFFF"/>
              </a:solidFill>
              <a:prstDash val="solid"/>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948E4BBD-7A42-053C-806E-120A3BCEB459}"/>
                </a:ext>
              </a:extLst>
            </p:cNvPr>
            <p:cNvSpPr/>
            <p:nvPr/>
          </p:nvSpPr>
          <p:spPr>
            <a:xfrm>
              <a:off x="0" y="431800"/>
              <a:ext cx="501930" cy="0"/>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33" name="TextBox 33">
            <a:extLst>
              <a:ext uri="{FF2B5EF4-FFF2-40B4-BE49-F238E27FC236}">
                <a16:creationId xmlns:a16="http://schemas.microsoft.com/office/drawing/2014/main" id="{84FCE1BC-BC57-F50A-858A-6F9D068651F2}"/>
              </a:ext>
            </a:extLst>
          </p:cNvPr>
          <p:cNvSpPr txBox="1"/>
          <p:nvPr/>
        </p:nvSpPr>
        <p:spPr>
          <a:xfrm>
            <a:off x="1028700" y="8902065"/>
            <a:ext cx="1270111" cy="356235"/>
          </a:xfrm>
          <a:prstGeom prst="rect">
            <a:avLst/>
          </a:prstGeom>
        </p:spPr>
        <p:txBody>
          <a:bodyPr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Page 03</a:t>
            </a:r>
          </a:p>
        </p:txBody>
      </p:sp>
      <p:sp>
        <p:nvSpPr>
          <p:cNvPr id="34" name="TextBox 34">
            <a:extLst>
              <a:ext uri="{FF2B5EF4-FFF2-40B4-BE49-F238E27FC236}">
                <a16:creationId xmlns:a16="http://schemas.microsoft.com/office/drawing/2014/main" id="{F4A34479-1A3D-4E0E-E491-49BB2530782D}"/>
              </a:ext>
            </a:extLst>
          </p:cNvPr>
          <p:cNvSpPr txBox="1"/>
          <p:nvPr/>
        </p:nvSpPr>
        <p:spPr>
          <a:xfrm>
            <a:off x="443833" y="2617299"/>
            <a:ext cx="6342796" cy="3804118"/>
          </a:xfrm>
          <a:prstGeom prst="rect">
            <a:avLst/>
          </a:prstGeom>
        </p:spPr>
        <p:txBody>
          <a:bodyPr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SEVEN VARIABLES USED DURING ANALYSIS</a:t>
            </a:r>
          </a:p>
        </p:txBody>
      </p:sp>
      <p:grpSp>
        <p:nvGrpSpPr>
          <p:cNvPr id="1029" name="Group 1028">
            <a:extLst>
              <a:ext uri="{FF2B5EF4-FFF2-40B4-BE49-F238E27FC236}">
                <a16:creationId xmlns:a16="http://schemas.microsoft.com/office/drawing/2014/main" id="{4E17E83C-44F4-0964-75E4-2F6D68599627}"/>
              </a:ext>
            </a:extLst>
          </p:cNvPr>
          <p:cNvGrpSpPr/>
          <p:nvPr/>
        </p:nvGrpSpPr>
        <p:grpSpPr>
          <a:xfrm>
            <a:off x="7002092" y="248412"/>
            <a:ext cx="7399708" cy="917448"/>
            <a:chOff x="6629400" y="35052"/>
            <a:chExt cx="7399708" cy="917448"/>
          </a:xfrm>
        </p:grpSpPr>
        <p:grpSp>
          <p:nvGrpSpPr>
            <p:cNvPr id="8" name="Group 8">
              <a:extLst>
                <a:ext uri="{FF2B5EF4-FFF2-40B4-BE49-F238E27FC236}">
                  <a16:creationId xmlns:a16="http://schemas.microsoft.com/office/drawing/2014/main" id="{1C44DE0C-31A9-A760-C11A-6F82D8A435C9}"/>
                </a:ext>
              </a:extLst>
            </p:cNvPr>
            <p:cNvGrpSpPr/>
            <p:nvPr/>
          </p:nvGrpSpPr>
          <p:grpSpPr>
            <a:xfrm>
              <a:off x="6629400" y="35052"/>
              <a:ext cx="1543050" cy="914400"/>
              <a:chOff x="0" y="0"/>
              <a:chExt cx="406400" cy="406400"/>
            </a:xfrm>
          </p:grpSpPr>
          <p:sp>
            <p:nvSpPr>
              <p:cNvPr id="9" name="Freeform 9">
                <a:extLst>
                  <a:ext uri="{FF2B5EF4-FFF2-40B4-BE49-F238E27FC236}">
                    <a16:creationId xmlns:a16="http://schemas.microsoft.com/office/drawing/2014/main" id="{6901F938-CC81-AFE9-4AD1-784AB542F972}"/>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10" name="TextBox 10">
                <a:extLst>
                  <a:ext uri="{FF2B5EF4-FFF2-40B4-BE49-F238E27FC236}">
                    <a16:creationId xmlns:a16="http://schemas.microsoft.com/office/drawing/2014/main" id="{EED02FA3-BDFA-C55E-81C1-E6B59D8CF309}"/>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11" name="Group 11">
              <a:extLst>
                <a:ext uri="{FF2B5EF4-FFF2-40B4-BE49-F238E27FC236}">
                  <a16:creationId xmlns:a16="http://schemas.microsoft.com/office/drawing/2014/main" id="{E71B9424-EB93-BB4A-4A9F-E9A9E2B8F7BD}"/>
                </a:ext>
              </a:extLst>
            </p:cNvPr>
            <p:cNvGrpSpPr/>
            <p:nvPr/>
          </p:nvGrpSpPr>
          <p:grpSpPr>
            <a:xfrm>
              <a:off x="8190810" y="38100"/>
              <a:ext cx="5838298" cy="914400"/>
              <a:chOff x="0" y="-38100"/>
              <a:chExt cx="1542494" cy="444500"/>
            </a:xfrm>
          </p:grpSpPr>
          <p:sp>
            <p:nvSpPr>
              <p:cNvPr id="12" name="Freeform 12">
                <a:extLst>
                  <a:ext uri="{FF2B5EF4-FFF2-40B4-BE49-F238E27FC236}">
                    <a16:creationId xmlns:a16="http://schemas.microsoft.com/office/drawing/2014/main" id="{8DDB35B2-CF4F-A89F-A833-912C92B2E888}"/>
                  </a:ext>
                </a:extLst>
              </p:cNvPr>
              <p:cNvSpPr/>
              <p:nvPr/>
            </p:nvSpPr>
            <p:spPr>
              <a:xfrm>
                <a:off x="0" y="-30317"/>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FFFFFF"/>
              </a:solidFill>
            </p:spPr>
            <p:txBody>
              <a:bodyPr/>
              <a:lstStyle/>
              <a:p>
                <a:endParaRPr lang="en-US"/>
              </a:p>
            </p:txBody>
          </p:sp>
          <p:sp>
            <p:nvSpPr>
              <p:cNvPr id="13" name="TextBox 13">
                <a:extLst>
                  <a:ext uri="{FF2B5EF4-FFF2-40B4-BE49-F238E27FC236}">
                    <a16:creationId xmlns:a16="http://schemas.microsoft.com/office/drawing/2014/main" id="{9004569F-41A6-D9DC-CC58-11E934BD89A4}"/>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36" name="TextBox 36">
              <a:extLst>
                <a:ext uri="{FF2B5EF4-FFF2-40B4-BE49-F238E27FC236}">
                  <a16:creationId xmlns:a16="http://schemas.microsoft.com/office/drawing/2014/main" id="{CC426AB7-CDFE-A6C3-0A22-F2D100E707D7}"/>
                </a:ext>
              </a:extLst>
            </p:cNvPr>
            <p:cNvSpPr txBox="1"/>
            <p:nvPr/>
          </p:nvSpPr>
          <p:spPr>
            <a:xfrm>
              <a:off x="6934200" y="266700"/>
              <a:ext cx="971458" cy="461088"/>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00000"/>
                  </a:solidFill>
                  <a:latin typeface="Inter Medium"/>
                  <a:ea typeface="Inter Medium"/>
                  <a:cs typeface="Inter Medium"/>
                  <a:sym typeface="Inter Medium"/>
                </a:rPr>
                <a:t>01</a:t>
              </a:r>
            </a:p>
          </p:txBody>
        </p:sp>
        <p:sp>
          <p:nvSpPr>
            <p:cNvPr id="37" name="TextBox 37">
              <a:extLst>
                <a:ext uri="{FF2B5EF4-FFF2-40B4-BE49-F238E27FC236}">
                  <a16:creationId xmlns:a16="http://schemas.microsoft.com/office/drawing/2014/main" id="{0F8684AE-1053-A861-4009-A29F1C43CCE4}"/>
                </a:ext>
              </a:extLst>
            </p:cNvPr>
            <p:cNvSpPr txBox="1"/>
            <p:nvPr/>
          </p:nvSpPr>
          <p:spPr>
            <a:xfrm>
              <a:off x="8305800" y="139065"/>
              <a:ext cx="4563217" cy="356235"/>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Hits</a:t>
              </a:r>
            </a:p>
          </p:txBody>
        </p:sp>
        <p:sp>
          <p:nvSpPr>
            <p:cNvPr id="1028" name="TextBox 1027">
              <a:extLst>
                <a:ext uri="{FF2B5EF4-FFF2-40B4-BE49-F238E27FC236}">
                  <a16:creationId xmlns:a16="http://schemas.microsoft.com/office/drawing/2014/main" id="{EC97F2A8-2524-0246-4AE2-6768E3504C3D}"/>
                </a:ext>
              </a:extLst>
            </p:cNvPr>
            <p:cNvSpPr txBox="1"/>
            <p:nvPr/>
          </p:nvSpPr>
          <p:spPr>
            <a:xfrm>
              <a:off x="8323822" y="486236"/>
              <a:ext cx="4747161" cy="29476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nchor="t">
              <a:spAutoFit/>
            </a:bodyPr>
            <a:lstStyle/>
            <a:p>
              <a:pPr algn="l">
                <a:lnSpc>
                  <a:spcPts val="2520"/>
                </a:lnSpc>
                <a:spcBef>
                  <a:spcPct val="0"/>
                </a:spcBef>
              </a:pPr>
              <a:r>
                <a:rPr lang="en-US" sz="1800" b="1" dirty="0">
                  <a:solidFill>
                    <a:srgbClr val="000000"/>
                  </a:solidFill>
                  <a:latin typeface="Inter"/>
                  <a:ea typeface="Inter"/>
                  <a:cs typeface="Inter"/>
                  <a:sym typeface="Inter"/>
                </a:rPr>
                <a:t>Number of hits in 1986</a:t>
              </a:r>
              <a:endParaRPr lang="en-US" dirty="0">
                <a:solidFill>
                  <a:srgbClr val="000000"/>
                </a:solidFill>
                <a:latin typeface="Inter"/>
                <a:ea typeface="Inter"/>
                <a:sym typeface="Inter"/>
              </a:endParaRPr>
            </a:p>
          </p:txBody>
        </p:sp>
      </p:grpSp>
      <p:grpSp>
        <p:nvGrpSpPr>
          <p:cNvPr id="1046" name="Group 1045">
            <a:extLst>
              <a:ext uri="{FF2B5EF4-FFF2-40B4-BE49-F238E27FC236}">
                <a16:creationId xmlns:a16="http://schemas.microsoft.com/office/drawing/2014/main" id="{04E1CBA0-77C0-007A-6E15-3FD6380E6797}"/>
              </a:ext>
            </a:extLst>
          </p:cNvPr>
          <p:cNvGrpSpPr/>
          <p:nvPr/>
        </p:nvGrpSpPr>
        <p:grpSpPr>
          <a:xfrm>
            <a:off x="7002092" y="3025573"/>
            <a:ext cx="7386066" cy="914400"/>
            <a:chOff x="6629400" y="3216402"/>
            <a:chExt cx="7386066" cy="914400"/>
          </a:xfrm>
        </p:grpSpPr>
        <p:grpSp>
          <p:nvGrpSpPr>
            <p:cNvPr id="20" name="Group 20">
              <a:extLst>
                <a:ext uri="{FF2B5EF4-FFF2-40B4-BE49-F238E27FC236}">
                  <a16:creationId xmlns:a16="http://schemas.microsoft.com/office/drawing/2014/main" id="{9605F66D-F109-BF63-A4C2-53F13B1CC70A}"/>
                </a:ext>
              </a:extLst>
            </p:cNvPr>
            <p:cNvGrpSpPr/>
            <p:nvPr/>
          </p:nvGrpSpPr>
          <p:grpSpPr>
            <a:xfrm>
              <a:off x="6629400" y="3216402"/>
              <a:ext cx="1543050" cy="914400"/>
              <a:chOff x="0" y="0"/>
              <a:chExt cx="406400" cy="406400"/>
            </a:xfrm>
          </p:grpSpPr>
          <p:sp>
            <p:nvSpPr>
              <p:cNvPr id="21" name="Freeform 21">
                <a:extLst>
                  <a:ext uri="{FF2B5EF4-FFF2-40B4-BE49-F238E27FC236}">
                    <a16:creationId xmlns:a16="http://schemas.microsoft.com/office/drawing/2014/main" id="{DD1E974B-7F6D-2F89-6024-BBFC3844CA13}"/>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22" name="TextBox 22">
                <a:extLst>
                  <a:ext uri="{FF2B5EF4-FFF2-40B4-BE49-F238E27FC236}">
                    <a16:creationId xmlns:a16="http://schemas.microsoft.com/office/drawing/2014/main" id="{4E880D32-7EBB-06FB-4D2A-B1CFA8EA4A3E}"/>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23" name="Group 23">
              <a:extLst>
                <a:ext uri="{FF2B5EF4-FFF2-40B4-BE49-F238E27FC236}">
                  <a16:creationId xmlns:a16="http://schemas.microsoft.com/office/drawing/2014/main" id="{4F4964EB-C9A2-5AA6-7951-69B27E4F87FF}"/>
                </a:ext>
              </a:extLst>
            </p:cNvPr>
            <p:cNvGrpSpPr/>
            <p:nvPr/>
          </p:nvGrpSpPr>
          <p:grpSpPr>
            <a:xfrm>
              <a:off x="8172450" y="3216402"/>
              <a:ext cx="5843016" cy="914400"/>
              <a:chOff x="0" y="0"/>
              <a:chExt cx="1542494" cy="406400"/>
            </a:xfrm>
          </p:grpSpPr>
          <p:sp>
            <p:nvSpPr>
              <p:cNvPr id="24" name="Freeform 24">
                <a:extLst>
                  <a:ext uri="{FF2B5EF4-FFF2-40B4-BE49-F238E27FC236}">
                    <a16:creationId xmlns:a16="http://schemas.microsoft.com/office/drawing/2014/main" id="{87245B96-4712-5A5F-A9C6-2B53E0CA1C20}"/>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FFFFFF"/>
              </a:solidFill>
            </p:spPr>
            <p:txBody>
              <a:bodyPr/>
              <a:lstStyle/>
              <a:p>
                <a:endParaRPr lang="en-US"/>
              </a:p>
            </p:txBody>
          </p:sp>
          <p:sp>
            <p:nvSpPr>
              <p:cNvPr id="25" name="TextBox 25">
                <a:extLst>
                  <a:ext uri="{FF2B5EF4-FFF2-40B4-BE49-F238E27FC236}">
                    <a16:creationId xmlns:a16="http://schemas.microsoft.com/office/drawing/2014/main" id="{C3FD2F36-431C-10BA-E933-052FBF2B7926}"/>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42" name="TextBox 42">
              <a:extLst>
                <a:ext uri="{FF2B5EF4-FFF2-40B4-BE49-F238E27FC236}">
                  <a16:creationId xmlns:a16="http://schemas.microsoft.com/office/drawing/2014/main" id="{00EA1623-391C-7C54-40AA-AEB228314592}"/>
                </a:ext>
              </a:extLst>
            </p:cNvPr>
            <p:cNvSpPr txBox="1"/>
            <p:nvPr/>
          </p:nvSpPr>
          <p:spPr>
            <a:xfrm>
              <a:off x="6915196" y="3467100"/>
              <a:ext cx="971458" cy="461088"/>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00000"/>
                  </a:solidFill>
                  <a:latin typeface="Inter Medium"/>
                  <a:ea typeface="Inter Medium"/>
                  <a:cs typeface="Inter Medium"/>
                  <a:sym typeface="Inter Medium"/>
                </a:rPr>
                <a:t>03</a:t>
              </a:r>
            </a:p>
          </p:txBody>
        </p:sp>
        <p:sp>
          <p:nvSpPr>
            <p:cNvPr id="43" name="TextBox 43">
              <a:extLst>
                <a:ext uri="{FF2B5EF4-FFF2-40B4-BE49-F238E27FC236}">
                  <a16:creationId xmlns:a16="http://schemas.microsoft.com/office/drawing/2014/main" id="{A9819621-9BE2-E5C0-3E38-20696D7BB57B}"/>
                </a:ext>
              </a:extLst>
            </p:cNvPr>
            <p:cNvSpPr txBox="1"/>
            <p:nvPr/>
          </p:nvSpPr>
          <p:spPr>
            <a:xfrm>
              <a:off x="8382000" y="3314700"/>
              <a:ext cx="4563217" cy="356235"/>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RBI</a:t>
              </a:r>
            </a:p>
          </p:txBody>
        </p:sp>
        <p:sp>
          <p:nvSpPr>
            <p:cNvPr id="1030" name="TextBox 1029">
              <a:extLst>
                <a:ext uri="{FF2B5EF4-FFF2-40B4-BE49-F238E27FC236}">
                  <a16:creationId xmlns:a16="http://schemas.microsoft.com/office/drawing/2014/main" id="{8148EF86-5BF7-BC8D-BD09-A8211455B566}"/>
                </a:ext>
              </a:extLst>
            </p:cNvPr>
            <p:cNvSpPr txBox="1"/>
            <p:nvPr/>
          </p:nvSpPr>
          <p:spPr>
            <a:xfrm>
              <a:off x="8391277" y="3661543"/>
              <a:ext cx="3756561" cy="29476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nchor="t">
              <a:spAutoFit/>
            </a:bodyPr>
            <a:lstStyle/>
            <a:p>
              <a:pPr algn="l">
                <a:lnSpc>
                  <a:spcPts val="2520"/>
                </a:lnSpc>
                <a:spcBef>
                  <a:spcPct val="0"/>
                </a:spcBef>
              </a:pPr>
              <a:r>
                <a:rPr lang="en-US" b="1" dirty="0">
                  <a:solidFill>
                    <a:srgbClr val="000000"/>
                  </a:solidFill>
                  <a:latin typeface="Inter"/>
                  <a:ea typeface="Inter"/>
                  <a:cs typeface="Inter"/>
                  <a:sym typeface="Inter"/>
                </a:rPr>
                <a:t>N</a:t>
              </a:r>
              <a:r>
                <a:rPr lang="en-US" sz="1800" b="1" dirty="0">
                  <a:solidFill>
                    <a:srgbClr val="000000"/>
                  </a:solidFill>
                  <a:latin typeface="Inter"/>
                  <a:ea typeface="Inter"/>
                  <a:cs typeface="Inter"/>
                  <a:sym typeface="Inter"/>
                </a:rPr>
                <a:t>umber of runs batted in 1986</a:t>
              </a:r>
              <a:endParaRPr lang="en-US" dirty="0">
                <a:solidFill>
                  <a:srgbClr val="000000"/>
                </a:solidFill>
                <a:latin typeface="Inter"/>
                <a:ea typeface="Inter"/>
                <a:sym typeface="Inter"/>
              </a:endParaRPr>
            </a:p>
          </p:txBody>
        </p:sp>
      </p:grpSp>
      <p:grpSp>
        <p:nvGrpSpPr>
          <p:cNvPr id="1045" name="Group 1044">
            <a:extLst>
              <a:ext uri="{FF2B5EF4-FFF2-40B4-BE49-F238E27FC236}">
                <a16:creationId xmlns:a16="http://schemas.microsoft.com/office/drawing/2014/main" id="{E0F5A333-6E41-C166-40DF-C39BCDDAF2E7}"/>
              </a:ext>
            </a:extLst>
          </p:cNvPr>
          <p:cNvGrpSpPr/>
          <p:nvPr/>
        </p:nvGrpSpPr>
        <p:grpSpPr>
          <a:xfrm>
            <a:off x="7002092" y="1623036"/>
            <a:ext cx="7386066" cy="914400"/>
            <a:chOff x="6629400" y="1635252"/>
            <a:chExt cx="7386066" cy="914400"/>
          </a:xfrm>
        </p:grpSpPr>
        <p:grpSp>
          <p:nvGrpSpPr>
            <p:cNvPr id="14" name="Group 14">
              <a:extLst>
                <a:ext uri="{FF2B5EF4-FFF2-40B4-BE49-F238E27FC236}">
                  <a16:creationId xmlns:a16="http://schemas.microsoft.com/office/drawing/2014/main" id="{670E8308-C6EF-C9AD-9C9A-350E1F3B042E}"/>
                </a:ext>
              </a:extLst>
            </p:cNvPr>
            <p:cNvGrpSpPr/>
            <p:nvPr/>
          </p:nvGrpSpPr>
          <p:grpSpPr>
            <a:xfrm>
              <a:off x="6629400" y="1635252"/>
              <a:ext cx="1543050" cy="914400"/>
              <a:chOff x="0" y="0"/>
              <a:chExt cx="406400" cy="406400"/>
            </a:xfrm>
          </p:grpSpPr>
          <p:sp>
            <p:nvSpPr>
              <p:cNvPr id="15" name="Freeform 15">
                <a:extLst>
                  <a:ext uri="{FF2B5EF4-FFF2-40B4-BE49-F238E27FC236}">
                    <a16:creationId xmlns:a16="http://schemas.microsoft.com/office/drawing/2014/main" id="{3605A277-F463-8A11-61FF-EE6DF51B6BB1}"/>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16" name="TextBox 16">
                <a:extLst>
                  <a:ext uri="{FF2B5EF4-FFF2-40B4-BE49-F238E27FC236}">
                    <a16:creationId xmlns:a16="http://schemas.microsoft.com/office/drawing/2014/main" id="{88D76F46-16F3-D687-2EAE-0BC45694B8F6}"/>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17" name="Group 17">
              <a:extLst>
                <a:ext uri="{FF2B5EF4-FFF2-40B4-BE49-F238E27FC236}">
                  <a16:creationId xmlns:a16="http://schemas.microsoft.com/office/drawing/2014/main" id="{02E56FA0-9C98-7D60-9C30-DB261D329696}"/>
                </a:ext>
              </a:extLst>
            </p:cNvPr>
            <p:cNvGrpSpPr/>
            <p:nvPr/>
          </p:nvGrpSpPr>
          <p:grpSpPr>
            <a:xfrm>
              <a:off x="8172450" y="1635252"/>
              <a:ext cx="5843016" cy="914400"/>
              <a:chOff x="0" y="0"/>
              <a:chExt cx="1542494" cy="406400"/>
            </a:xfrm>
          </p:grpSpPr>
          <p:sp>
            <p:nvSpPr>
              <p:cNvPr id="18" name="Freeform 18">
                <a:extLst>
                  <a:ext uri="{FF2B5EF4-FFF2-40B4-BE49-F238E27FC236}">
                    <a16:creationId xmlns:a16="http://schemas.microsoft.com/office/drawing/2014/main" id="{A9EF6DD8-780E-A3F1-5D13-8DD0D44E119D}"/>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FFFFFF"/>
              </a:solidFill>
            </p:spPr>
            <p:txBody>
              <a:bodyPr/>
              <a:lstStyle/>
              <a:p>
                <a:endParaRPr lang="en-US"/>
              </a:p>
            </p:txBody>
          </p:sp>
          <p:sp>
            <p:nvSpPr>
              <p:cNvPr id="19" name="TextBox 19">
                <a:extLst>
                  <a:ext uri="{FF2B5EF4-FFF2-40B4-BE49-F238E27FC236}">
                    <a16:creationId xmlns:a16="http://schemas.microsoft.com/office/drawing/2014/main" id="{736CE8D0-FB5E-81FC-3350-C2D5331A6C17}"/>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39" name="TextBox 39">
              <a:extLst>
                <a:ext uri="{FF2B5EF4-FFF2-40B4-BE49-F238E27FC236}">
                  <a16:creationId xmlns:a16="http://schemas.microsoft.com/office/drawing/2014/main" id="{A41FEDD6-0DD7-23B7-C33E-DCD758499CAA}"/>
                </a:ext>
              </a:extLst>
            </p:cNvPr>
            <p:cNvSpPr txBox="1"/>
            <p:nvPr/>
          </p:nvSpPr>
          <p:spPr>
            <a:xfrm>
              <a:off x="6915196" y="1866900"/>
              <a:ext cx="971458" cy="461088"/>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00000"/>
                  </a:solidFill>
                  <a:latin typeface="Inter Medium"/>
                  <a:ea typeface="Inter Medium"/>
                  <a:cs typeface="Inter Medium"/>
                  <a:sym typeface="Inter Medium"/>
                </a:rPr>
                <a:t>02</a:t>
              </a:r>
            </a:p>
          </p:txBody>
        </p:sp>
        <p:sp>
          <p:nvSpPr>
            <p:cNvPr id="40" name="TextBox 40">
              <a:extLst>
                <a:ext uri="{FF2B5EF4-FFF2-40B4-BE49-F238E27FC236}">
                  <a16:creationId xmlns:a16="http://schemas.microsoft.com/office/drawing/2014/main" id="{DAC8E8B3-2565-5C3D-8532-67EC69304A2E}"/>
                </a:ext>
              </a:extLst>
            </p:cNvPr>
            <p:cNvSpPr txBox="1"/>
            <p:nvPr/>
          </p:nvSpPr>
          <p:spPr>
            <a:xfrm>
              <a:off x="8390783" y="1711452"/>
              <a:ext cx="4563217" cy="356235"/>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Home Run</a:t>
              </a:r>
            </a:p>
          </p:txBody>
        </p:sp>
        <p:sp>
          <p:nvSpPr>
            <p:cNvPr id="1031" name="TextBox 1030">
              <a:extLst>
                <a:ext uri="{FF2B5EF4-FFF2-40B4-BE49-F238E27FC236}">
                  <a16:creationId xmlns:a16="http://schemas.microsoft.com/office/drawing/2014/main" id="{3A966044-FFBC-368D-3703-F5A98AA6C1F2}"/>
                </a:ext>
              </a:extLst>
            </p:cNvPr>
            <p:cNvSpPr txBox="1"/>
            <p:nvPr/>
          </p:nvSpPr>
          <p:spPr>
            <a:xfrm>
              <a:off x="8400022" y="2092452"/>
              <a:ext cx="3756561" cy="29476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nchor="t">
              <a:spAutoFit/>
            </a:bodyPr>
            <a:lstStyle/>
            <a:p>
              <a:pPr algn="l">
                <a:lnSpc>
                  <a:spcPts val="2520"/>
                </a:lnSpc>
                <a:spcBef>
                  <a:spcPct val="0"/>
                </a:spcBef>
              </a:pPr>
              <a:r>
                <a:rPr lang="en-US" b="1" dirty="0">
                  <a:solidFill>
                    <a:srgbClr val="000000"/>
                  </a:solidFill>
                  <a:latin typeface="Inter"/>
                  <a:ea typeface="Inter"/>
                  <a:cs typeface="Inter"/>
                  <a:sym typeface="Inter"/>
                </a:rPr>
                <a:t>N</a:t>
              </a:r>
              <a:r>
                <a:rPr lang="en-US" sz="1800" b="1" dirty="0">
                  <a:solidFill>
                    <a:srgbClr val="000000"/>
                  </a:solidFill>
                  <a:latin typeface="Inter"/>
                  <a:ea typeface="Inter"/>
                  <a:cs typeface="Inter"/>
                  <a:sym typeface="Inter"/>
                </a:rPr>
                <a:t>umber of home runs in 1986</a:t>
              </a:r>
              <a:endParaRPr lang="en-US" dirty="0">
                <a:solidFill>
                  <a:srgbClr val="000000"/>
                </a:solidFill>
                <a:latin typeface="Inter"/>
                <a:ea typeface="Inter"/>
                <a:sym typeface="Inter"/>
              </a:endParaRPr>
            </a:p>
          </p:txBody>
        </p:sp>
      </p:grpSp>
      <p:grpSp>
        <p:nvGrpSpPr>
          <p:cNvPr id="1047" name="Group 1046">
            <a:extLst>
              <a:ext uri="{FF2B5EF4-FFF2-40B4-BE49-F238E27FC236}">
                <a16:creationId xmlns:a16="http://schemas.microsoft.com/office/drawing/2014/main" id="{1F1411F1-FFE7-FC15-AE63-87A7A1152379}"/>
              </a:ext>
            </a:extLst>
          </p:cNvPr>
          <p:cNvGrpSpPr/>
          <p:nvPr/>
        </p:nvGrpSpPr>
        <p:grpSpPr>
          <a:xfrm>
            <a:off x="7002092" y="4464220"/>
            <a:ext cx="7386066" cy="971596"/>
            <a:chOff x="6629400" y="4787265"/>
            <a:chExt cx="7386066" cy="971596"/>
          </a:xfrm>
        </p:grpSpPr>
        <p:grpSp>
          <p:nvGrpSpPr>
            <p:cNvPr id="26" name="Group 26">
              <a:extLst>
                <a:ext uri="{FF2B5EF4-FFF2-40B4-BE49-F238E27FC236}">
                  <a16:creationId xmlns:a16="http://schemas.microsoft.com/office/drawing/2014/main" id="{1E07A557-E659-3416-9F1B-21B76A926FBD}"/>
                </a:ext>
              </a:extLst>
            </p:cNvPr>
            <p:cNvGrpSpPr/>
            <p:nvPr/>
          </p:nvGrpSpPr>
          <p:grpSpPr>
            <a:xfrm>
              <a:off x="6629400" y="4816602"/>
              <a:ext cx="1543050" cy="914400"/>
              <a:chOff x="0" y="0"/>
              <a:chExt cx="406400" cy="406400"/>
            </a:xfrm>
          </p:grpSpPr>
          <p:sp>
            <p:nvSpPr>
              <p:cNvPr id="27" name="Freeform 27">
                <a:extLst>
                  <a:ext uri="{FF2B5EF4-FFF2-40B4-BE49-F238E27FC236}">
                    <a16:creationId xmlns:a16="http://schemas.microsoft.com/office/drawing/2014/main" id="{19E969C1-A238-CC36-26D9-FB494C8B3F0D}"/>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28" name="TextBox 28">
                <a:extLst>
                  <a:ext uri="{FF2B5EF4-FFF2-40B4-BE49-F238E27FC236}">
                    <a16:creationId xmlns:a16="http://schemas.microsoft.com/office/drawing/2014/main" id="{B15AFA8F-3A16-BA59-83CF-98AA7EAC80C5}"/>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29" name="Group 29">
              <a:extLst>
                <a:ext uri="{FF2B5EF4-FFF2-40B4-BE49-F238E27FC236}">
                  <a16:creationId xmlns:a16="http://schemas.microsoft.com/office/drawing/2014/main" id="{6E31AFBF-DFF5-528F-CB1F-AB400FA149DE}"/>
                </a:ext>
              </a:extLst>
            </p:cNvPr>
            <p:cNvGrpSpPr/>
            <p:nvPr/>
          </p:nvGrpSpPr>
          <p:grpSpPr>
            <a:xfrm>
              <a:off x="8172450" y="4816602"/>
              <a:ext cx="5843016" cy="914400"/>
              <a:chOff x="0" y="0"/>
              <a:chExt cx="1542494" cy="406400"/>
            </a:xfrm>
          </p:grpSpPr>
          <p:sp>
            <p:nvSpPr>
              <p:cNvPr id="30" name="Freeform 30">
                <a:extLst>
                  <a:ext uri="{FF2B5EF4-FFF2-40B4-BE49-F238E27FC236}">
                    <a16:creationId xmlns:a16="http://schemas.microsoft.com/office/drawing/2014/main" id="{71F1B6AD-3217-5DE9-5D54-9AA60B4F0188}"/>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FFFFFF"/>
              </a:solidFill>
            </p:spPr>
            <p:txBody>
              <a:bodyPr/>
              <a:lstStyle/>
              <a:p>
                <a:endParaRPr lang="en-US"/>
              </a:p>
            </p:txBody>
          </p:sp>
          <p:sp>
            <p:nvSpPr>
              <p:cNvPr id="31" name="TextBox 31">
                <a:extLst>
                  <a:ext uri="{FF2B5EF4-FFF2-40B4-BE49-F238E27FC236}">
                    <a16:creationId xmlns:a16="http://schemas.microsoft.com/office/drawing/2014/main" id="{4B49B68A-8816-17B3-F389-1D5A1E0A7D84}"/>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45" name="TextBox 45">
              <a:extLst>
                <a:ext uri="{FF2B5EF4-FFF2-40B4-BE49-F238E27FC236}">
                  <a16:creationId xmlns:a16="http://schemas.microsoft.com/office/drawing/2014/main" id="{D5DC31CD-03DD-F136-8060-723F9115E3D0}"/>
                </a:ext>
              </a:extLst>
            </p:cNvPr>
            <p:cNvSpPr txBox="1"/>
            <p:nvPr/>
          </p:nvSpPr>
          <p:spPr>
            <a:xfrm>
              <a:off x="6915196" y="5067300"/>
              <a:ext cx="971458" cy="461088"/>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00000"/>
                  </a:solidFill>
                  <a:latin typeface="Inter Medium"/>
                  <a:ea typeface="Inter Medium"/>
                  <a:cs typeface="Inter Medium"/>
                  <a:sym typeface="Inter Medium"/>
                </a:rPr>
                <a:t>04</a:t>
              </a:r>
            </a:p>
          </p:txBody>
        </p:sp>
        <p:sp>
          <p:nvSpPr>
            <p:cNvPr id="46" name="TextBox 46">
              <a:extLst>
                <a:ext uri="{FF2B5EF4-FFF2-40B4-BE49-F238E27FC236}">
                  <a16:creationId xmlns:a16="http://schemas.microsoft.com/office/drawing/2014/main" id="{D918FDB8-D37D-A644-407E-75A84DD24060}"/>
                </a:ext>
              </a:extLst>
            </p:cNvPr>
            <p:cNvSpPr txBox="1"/>
            <p:nvPr/>
          </p:nvSpPr>
          <p:spPr>
            <a:xfrm>
              <a:off x="8390783" y="4787265"/>
              <a:ext cx="4563217" cy="356235"/>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Salary</a:t>
              </a:r>
            </a:p>
          </p:txBody>
        </p:sp>
        <p:sp>
          <p:nvSpPr>
            <p:cNvPr id="1032" name="TextBox 1031">
              <a:extLst>
                <a:ext uri="{FF2B5EF4-FFF2-40B4-BE49-F238E27FC236}">
                  <a16:creationId xmlns:a16="http://schemas.microsoft.com/office/drawing/2014/main" id="{C81F5616-F597-5F03-AA63-AC46B6DA68BE}"/>
                </a:ext>
              </a:extLst>
            </p:cNvPr>
            <p:cNvSpPr txBox="1"/>
            <p:nvPr/>
          </p:nvSpPr>
          <p:spPr>
            <a:xfrm>
              <a:off x="8382000" y="5143500"/>
              <a:ext cx="5633466" cy="61536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nchor="t">
              <a:spAutoFit/>
            </a:bodyPr>
            <a:lstStyle/>
            <a:p>
              <a:pPr algn="l">
                <a:lnSpc>
                  <a:spcPts val="2520"/>
                </a:lnSpc>
                <a:spcBef>
                  <a:spcPct val="0"/>
                </a:spcBef>
              </a:pPr>
              <a:r>
                <a:rPr lang="en-US" sz="1800" b="1" dirty="0">
                  <a:solidFill>
                    <a:srgbClr val="000000"/>
                  </a:solidFill>
                  <a:latin typeface="Inter"/>
                  <a:ea typeface="Inter"/>
                  <a:cs typeface="Inter"/>
                  <a:sym typeface="Inter"/>
                </a:rPr>
                <a:t>1987 annual salary on opening day in thousands of dollars</a:t>
              </a:r>
              <a:endParaRPr lang="en-US" dirty="0">
                <a:solidFill>
                  <a:srgbClr val="000000"/>
                </a:solidFill>
                <a:latin typeface="Inter"/>
                <a:ea typeface="Inter"/>
                <a:sym typeface="Inter"/>
              </a:endParaRPr>
            </a:p>
          </p:txBody>
        </p:sp>
      </p:grpSp>
      <p:grpSp>
        <p:nvGrpSpPr>
          <p:cNvPr id="1048" name="Group 1047">
            <a:extLst>
              <a:ext uri="{FF2B5EF4-FFF2-40B4-BE49-F238E27FC236}">
                <a16:creationId xmlns:a16="http://schemas.microsoft.com/office/drawing/2014/main" id="{4935BD0E-F572-F247-0DBB-45740BA50D71}"/>
              </a:ext>
            </a:extLst>
          </p:cNvPr>
          <p:cNvGrpSpPr/>
          <p:nvPr/>
        </p:nvGrpSpPr>
        <p:grpSpPr>
          <a:xfrm>
            <a:off x="7002092" y="5975235"/>
            <a:ext cx="7386066" cy="914400"/>
            <a:chOff x="6629400" y="6435852"/>
            <a:chExt cx="7386066" cy="914400"/>
          </a:xfrm>
        </p:grpSpPr>
        <p:grpSp>
          <p:nvGrpSpPr>
            <p:cNvPr id="48" name="Group 20">
              <a:extLst>
                <a:ext uri="{FF2B5EF4-FFF2-40B4-BE49-F238E27FC236}">
                  <a16:creationId xmlns:a16="http://schemas.microsoft.com/office/drawing/2014/main" id="{4D7B4AB6-5F01-E5B3-090D-A311F105D2B0}"/>
                </a:ext>
              </a:extLst>
            </p:cNvPr>
            <p:cNvGrpSpPr/>
            <p:nvPr/>
          </p:nvGrpSpPr>
          <p:grpSpPr>
            <a:xfrm>
              <a:off x="6629400" y="6435852"/>
              <a:ext cx="1543050" cy="914400"/>
              <a:chOff x="0" y="0"/>
              <a:chExt cx="406400" cy="406400"/>
            </a:xfrm>
          </p:grpSpPr>
          <p:sp>
            <p:nvSpPr>
              <p:cNvPr id="49" name="Freeform 21">
                <a:extLst>
                  <a:ext uri="{FF2B5EF4-FFF2-40B4-BE49-F238E27FC236}">
                    <a16:creationId xmlns:a16="http://schemas.microsoft.com/office/drawing/2014/main" id="{FA95B6E7-B71F-85E4-20F3-9F6DCDB5A5E0}"/>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50" name="TextBox 22">
                <a:extLst>
                  <a:ext uri="{FF2B5EF4-FFF2-40B4-BE49-F238E27FC236}">
                    <a16:creationId xmlns:a16="http://schemas.microsoft.com/office/drawing/2014/main" id="{791C8ADB-CA66-757F-7FE5-C30F89D2991E}"/>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51" name="Group 23">
              <a:extLst>
                <a:ext uri="{FF2B5EF4-FFF2-40B4-BE49-F238E27FC236}">
                  <a16:creationId xmlns:a16="http://schemas.microsoft.com/office/drawing/2014/main" id="{3F44DB61-DD41-2C49-BD3A-C831A559310B}"/>
                </a:ext>
              </a:extLst>
            </p:cNvPr>
            <p:cNvGrpSpPr/>
            <p:nvPr/>
          </p:nvGrpSpPr>
          <p:grpSpPr>
            <a:xfrm>
              <a:off x="8172450" y="6435852"/>
              <a:ext cx="5843016" cy="914400"/>
              <a:chOff x="0" y="0"/>
              <a:chExt cx="1542494" cy="406400"/>
            </a:xfrm>
          </p:grpSpPr>
          <p:sp>
            <p:nvSpPr>
              <p:cNvPr id="52" name="Freeform 24">
                <a:extLst>
                  <a:ext uri="{FF2B5EF4-FFF2-40B4-BE49-F238E27FC236}">
                    <a16:creationId xmlns:a16="http://schemas.microsoft.com/office/drawing/2014/main" id="{97988DF3-6EB4-6B89-D336-B36DA2627EBD}"/>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FFFFFF"/>
              </a:solidFill>
            </p:spPr>
            <p:txBody>
              <a:bodyPr/>
              <a:lstStyle/>
              <a:p>
                <a:endParaRPr lang="en-US"/>
              </a:p>
            </p:txBody>
          </p:sp>
          <p:sp>
            <p:nvSpPr>
              <p:cNvPr id="53" name="TextBox 25">
                <a:extLst>
                  <a:ext uri="{FF2B5EF4-FFF2-40B4-BE49-F238E27FC236}">
                    <a16:creationId xmlns:a16="http://schemas.microsoft.com/office/drawing/2014/main" id="{30A74564-DB6D-A3D0-4A61-3ABD25034885}"/>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60" name="TextBox 42">
              <a:extLst>
                <a:ext uri="{FF2B5EF4-FFF2-40B4-BE49-F238E27FC236}">
                  <a16:creationId xmlns:a16="http://schemas.microsoft.com/office/drawing/2014/main" id="{4E3AC44E-2327-C4D5-404B-DD4976914264}"/>
                </a:ext>
              </a:extLst>
            </p:cNvPr>
            <p:cNvSpPr txBox="1"/>
            <p:nvPr/>
          </p:nvSpPr>
          <p:spPr>
            <a:xfrm>
              <a:off x="6915196" y="6667500"/>
              <a:ext cx="971458" cy="461088"/>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00000"/>
                  </a:solidFill>
                  <a:latin typeface="Inter Medium"/>
                  <a:ea typeface="Inter Medium"/>
                  <a:cs typeface="Inter Medium"/>
                  <a:sym typeface="Inter Medium"/>
                </a:rPr>
                <a:t>05</a:t>
              </a:r>
            </a:p>
          </p:txBody>
        </p:sp>
        <p:sp>
          <p:nvSpPr>
            <p:cNvPr id="61" name="TextBox 43">
              <a:extLst>
                <a:ext uri="{FF2B5EF4-FFF2-40B4-BE49-F238E27FC236}">
                  <a16:creationId xmlns:a16="http://schemas.microsoft.com/office/drawing/2014/main" id="{97E8780A-EBF3-E7DD-6D83-618819FB52AE}"/>
                </a:ext>
              </a:extLst>
            </p:cNvPr>
            <p:cNvSpPr txBox="1"/>
            <p:nvPr/>
          </p:nvSpPr>
          <p:spPr>
            <a:xfrm>
              <a:off x="8390783" y="6463665"/>
              <a:ext cx="4563217" cy="356235"/>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Years</a:t>
              </a:r>
            </a:p>
          </p:txBody>
        </p:sp>
        <p:sp>
          <p:nvSpPr>
            <p:cNvPr id="1033" name="TextBox 1032">
              <a:extLst>
                <a:ext uri="{FF2B5EF4-FFF2-40B4-BE49-F238E27FC236}">
                  <a16:creationId xmlns:a16="http://schemas.microsoft.com/office/drawing/2014/main" id="{A5216105-95AD-37BC-D2BB-BEAB30B90E71}"/>
                </a:ext>
              </a:extLst>
            </p:cNvPr>
            <p:cNvSpPr txBox="1"/>
            <p:nvPr/>
          </p:nvSpPr>
          <p:spPr>
            <a:xfrm>
              <a:off x="8382657" y="6821557"/>
              <a:ext cx="4908125" cy="29476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nchor="t">
              <a:spAutoFit/>
            </a:bodyPr>
            <a:lstStyle/>
            <a:p>
              <a:pPr algn="l">
                <a:lnSpc>
                  <a:spcPts val="2520"/>
                </a:lnSpc>
                <a:spcBef>
                  <a:spcPct val="0"/>
                </a:spcBef>
              </a:pPr>
              <a:r>
                <a:rPr lang="en-US" sz="1800" b="1" dirty="0">
                  <a:solidFill>
                    <a:srgbClr val="000000"/>
                  </a:solidFill>
                  <a:latin typeface="Inter"/>
                  <a:ea typeface="Inter"/>
                  <a:cs typeface="Inter"/>
                  <a:sym typeface="Inter"/>
                </a:rPr>
                <a:t>Number of years played in the major league</a:t>
              </a:r>
              <a:endParaRPr lang="en-US" dirty="0">
                <a:solidFill>
                  <a:srgbClr val="000000"/>
                </a:solidFill>
                <a:latin typeface="Inter"/>
                <a:ea typeface="Inter"/>
                <a:sym typeface="Inter"/>
              </a:endParaRPr>
            </a:p>
          </p:txBody>
        </p:sp>
      </p:grpSp>
      <p:grpSp>
        <p:nvGrpSpPr>
          <p:cNvPr id="1049" name="Group 1048">
            <a:extLst>
              <a:ext uri="{FF2B5EF4-FFF2-40B4-BE49-F238E27FC236}">
                <a16:creationId xmlns:a16="http://schemas.microsoft.com/office/drawing/2014/main" id="{A7F85CCD-31D5-9D19-4445-1A581F27209B}"/>
              </a:ext>
            </a:extLst>
          </p:cNvPr>
          <p:cNvGrpSpPr/>
          <p:nvPr/>
        </p:nvGrpSpPr>
        <p:grpSpPr>
          <a:xfrm>
            <a:off x="7002092" y="7470805"/>
            <a:ext cx="7386066" cy="1005840"/>
            <a:chOff x="6629400" y="8036052"/>
            <a:chExt cx="7386066" cy="1005840"/>
          </a:xfrm>
        </p:grpSpPr>
        <p:grpSp>
          <p:nvGrpSpPr>
            <p:cNvPr id="54" name="Group 26">
              <a:extLst>
                <a:ext uri="{FF2B5EF4-FFF2-40B4-BE49-F238E27FC236}">
                  <a16:creationId xmlns:a16="http://schemas.microsoft.com/office/drawing/2014/main" id="{7C94192F-10A8-8138-191A-FA1E2C76EE2E}"/>
                </a:ext>
              </a:extLst>
            </p:cNvPr>
            <p:cNvGrpSpPr/>
            <p:nvPr/>
          </p:nvGrpSpPr>
          <p:grpSpPr>
            <a:xfrm>
              <a:off x="6629400" y="8036052"/>
              <a:ext cx="1543050" cy="1005840"/>
              <a:chOff x="0" y="0"/>
              <a:chExt cx="406400" cy="406400"/>
            </a:xfrm>
          </p:grpSpPr>
          <p:sp>
            <p:nvSpPr>
              <p:cNvPr id="55" name="Freeform 27">
                <a:extLst>
                  <a:ext uri="{FF2B5EF4-FFF2-40B4-BE49-F238E27FC236}">
                    <a16:creationId xmlns:a16="http://schemas.microsoft.com/office/drawing/2014/main" id="{0E0D0359-C431-E641-3112-95B5683DB280}"/>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56" name="TextBox 28">
                <a:extLst>
                  <a:ext uri="{FF2B5EF4-FFF2-40B4-BE49-F238E27FC236}">
                    <a16:creationId xmlns:a16="http://schemas.microsoft.com/office/drawing/2014/main" id="{9BAC8EF0-2958-8CAA-B999-1CE33F1E7D5E}"/>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57" name="Group 29">
              <a:extLst>
                <a:ext uri="{FF2B5EF4-FFF2-40B4-BE49-F238E27FC236}">
                  <a16:creationId xmlns:a16="http://schemas.microsoft.com/office/drawing/2014/main" id="{4BC910F8-6306-69BA-C231-3E6D695E98A2}"/>
                </a:ext>
              </a:extLst>
            </p:cNvPr>
            <p:cNvGrpSpPr/>
            <p:nvPr/>
          </p:nvGrpSpPr>
          <p:grpSpPr>
            <a:xfrm>
              <a:off x="8172450" y="8036052"/>
              <a:ext cx="5843016" cy="1005840"/>
              <a:chOff x="0" y="0"/>
              <a:chExt cx="1542494" cy="406400"/>
            </a:xfrm>
          </p:grpSpPr>
          <p:sp>
            <p:nvSpPr>
              <p:cNvPr id="58" name="Freeform 30">
                <a:extLst>
                  <a:ext uri="{FF2B5EF4-FFF2-40B4-BE49-F238E27FC236}">
                    <a16:creationId xmlns:a16="http://schemas.microsoft.com/office/drawing/2014/main" id="{6399F49D-30FD-C631-FEC5-56ED4346D019}"/>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FFFFFF"/>
              </a:solidFill>
            </p:spPr>
            <p:txBody>
              <a:bodyPr/>
              <a:lstStyle/>
              <a:p>
                <a:endParaRPr lang="en-US"/>
              </a:p>
            </p:txBody>
          </p:sp>
          <p:sp>
            <p:nvSpPr>
              <p:cNvPr id="59" name="TextBox 31">
                <a:extLst>
                  <a:ext uri="{FF2B5EF4-FFF2-40B4-BE49-F238E27FC236}">
                    <a16:creationId xmlns:a16="http://schemas.microsoft.com/office/drawing/2014/main" id="{1746937F-1D1B-9F16-A559-4A7421CFFEBA}"/>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63" name="TextBox 45">
              <a:extLst>
                <a:ext uri="{FF2B5EF4-FFF2-40B4-BE49-F238E27FC236}">
                  <a16:creationId xmlns:a16="http://schemas.microsoft.com/office/drawing/2014/main" id="{F2F469B6-2368-8B35-A781-39809614441E}"/>
                </a:ext>
              </a:extLst>
            </p:cNvPr>
            <p:cNvSpPr txBox="1"/>
            <p:nvPr/>
          </p:nvSpPr>
          <p:spPr>
            <a:xfrm>
              <a:off x="6915196" y="8267700"/>
              <a:ext cx="971458" cy="461088"/>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00000"/>
                  </a:solidFill>
                  <a:latin typeface="Inter Medium"/>
                  <a:ea typeface="Inter Medium"/>
                  <a:cs typeface="Inter Medium"/>
                  <a:sym typeface="Inter Medium"/>
                </a:rPr>
                <a:t>06</a:t>
              </a:r>
            </a:p>
          </p:txBody>
        </p:sp>
        <p:sp>
          <p:nvSpPr>
            <p:cNvPr id="1024" name="TextBox 46">
              <a:extLst>
                <a:ext uri="{FF2B5EF4-FFF2-40B4-BE49-F238E27FC236}">
                  <a16:creationId xmlns:a16="http://schemas.microsoft.com/office/drawing/2014/main" id="{5DE5D006-4A9A-0367-248A-9E3DEFBF82CD}"/>
                </a:ext>
              </a:extLst>
            </p:cNvPr>
            <p:cNvSpPr txBox="1"/>
            <p:nvPr/>
          </p:nvSpPr>
          <p:spPr>
            <a:xfrm>
              <a:off x="8382000" y="8036052"/>
              <a:ext cx="4563217" cy="356235"/>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League</a:t>
              </a:r>
            </a:p>
          </p:txBody>
        </p:sp>
        <p:sp>
          <p:nvSpPr>
            <p:cNvPr id="1034" name="TextBox 1033">
              <a:extLst>
                <a:ext uri="{FF2B5EF4-FFF2-40B4-BE49-F238E27FC236}">
                  <a16:creationId xmlns:a16="http://schemas.microsoft.com/office/drawing/2014/main" id="{5F0CAFB8-9A27-3766-A2AC-0E3A64B8F06B}"/>
                </a:ext>
              </a:extLst>
            </p:cNvPr>
            <p:cNvSpPr txBox="1"/>
            <p:nvPr/>
          </p:nvSpPr>
          <p:spPr>
            <a:xfrm>
              <a:off x="8382000" y="8414339"/>
              <a:ext cx="5567730" cy="61536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nchor="t">
              <a:spAutoFit/>
            </a:bodyPr>
            <a:lstStyle/>
            <a:p>
              <a:pPr algn="l">
                <a:lnSpc>
                  <a:spcPts val="2520"/>
                </a:lnSpc>
                <a:spcBef>
                  <a:spcPct val="0"/>
                </a:spcBef>
              </a:pPr>
              <a:r>
                <a:rPr lang="en-US" sz="1800" b="1" dirty="0">
                  <a:solidFill>
                    <a:srgbClr val="000000"/>
                  </a:solidFill>
                  <a:latin typeface="Inter"/>
                  <a:ea typeface="Inter"/>
                  <a:cs typeface="Inter"/>
                  <a:sym typeface="Inter"/>
                </a:rPr>
                <a:t>A factor with levels A and N, indicating the player’s league at the end of 1986</a:t>
              </a:r>
              <a:endParaRPr lang="en-US" dirty="0">
                <a:solidFill>
                  <a:srgbClr val="000000"/>
                </a:solidFill>
                <a:latin typeface="Inter"/>
                <a:ea typeface="Inter"/>
                <a:sym typeface="Inter"/>
              </a:endParaRPr>
            </a:p>
          </p:txBody>
        </p:sp>
      </p:grpSp>
      <p:grpSp>
        <p:nvGrpSpPr>
          <p:cNvPr id="1050" name="Group 1049">
            <a:extLst>
              <a:ext uri="{FF2B5EF4-FFF2-40B4-BE49-F238E27FC236}">
                <a16:creationId xmlns:a16="http://schemas.microsoft.com/office/drawing/2014/main" id="{BEF97986-F6D6-8069-38D9-0AECBC98B103}"/>
              </a:ext>
            </a:extLst>
          </p:cNvPr>
          <p:cNvGrpSpPr/>
          <p:nvPr/>
        </p:nvGrpSpPr>
        <p:grpSpPr>
          <a:xfrm>
            <a:off x="7002092" y="8938260"/>
            <a:ext cx="7386066" cy="1005840"/>
            <a:chOff x="6477000" y="9395460"/>
            <a:chExt cx="7386066" cy="1005840"/>
          </a:xfrm>
        </p:grpSpPr>
        <p:grpSp>
          <p:nvGrpSpPr>
            <p:cNvPr id="1036" name="Group 26">
              <a:extLst>
                <a:ext uri="{FF2B5EF4-FFF2-40B4-BE49-F238E27FC236}">
                  <a16:creationId xmlns:a16="http://schemas.microsoft.com/office/drawing/2014/main" id="{072A46C2-133C-40F2-A188-7018BEAAB5B9}"/>
                </a:ext>
              </a:extLst>
            </p:cNvPr>
            <p:cNvGrpSpPr/>
            <p:nvPr/>
          </p:nvGrpSpPr>
          <p:grpSpPr>
            <a:xfrm>
              <a:off x="6477000" y="9395460"/>
              <a:ext cx="1543050" cy="1005840"/>
              <a:chOff x="0" y="0"/>
              <a:chExt cx="406400" cy="406400"/>
            </a:xfrm>
          </p:grpSpPr>
          <p:sp>
            <p:nvSpPr>
              <p:cNvPr id="1037" name="Freeform 27">
                <a:extLst>
                  <a:ext uri="{FF2B5EF4-FFF2-40B4-BE49-F238E27FC236}">
                    <a16:creationId xmlns:a16="http://schemas.microsoft.com/office/drawing/2014/main" id="{1ADAD737-19E5-0999-0EEA-9F84CF6E0592}"/>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1038" name="TextBox 28">
                <a:extLst>
                  <a:ext uri="{FF2B5EF4-FFF2-40B4-BE49-F238E27FC236}">
                    <a16:creationId xmlns:a16="http://schemas.microsoft.com/office/drawing/2014/main" id="{C2CAAC73-2915-36E7-5520-EE592B08A6E9}"/>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1039" name="Group 29">
              <a:extLst>
                <a:ext uri="{FF2B5EF4-FFF2-40B4-BE49-F238E27FC236}">
                  <a16:creationId xmlns:a16="http://schemas.microsoft.com/office/drawing/2014/main" id="{10BFF3E2-B185-1308-E4C7-497432F08456}"/>
                </a:ext>
              </a:extLst>
            </p:cNvPr>
            <p:cNvGrpSpPr/>
            <p:nvPr/>
          </p:nvGrpSpPr>
          <p:grpSpPr>
            <a:xfrm>
              <a:off x="8020050" y="9395460"/>
              <a:ext cx="5843016" cy="1005840"/>
              <a:chOff x="0" y="0"/>
              <a:chExt cx="1542494" cy="406400"/>
            </a:xfrm>
          </p:grpSpPr>
          <p:sp>
            <p:nvSpPr>
              <p:cNvPr id="1040" name="Freeform 30">
                <a:extLst>
                  <a:ext uri="{FF2B5EF4-FFF2-40B4-BE49-F238E27FC236}">
                    <a16:creationId xmlns:a16="http://schemas.microsoft.com/office/drawing/2014/main" id="{3E1FE5DC-5D6A-FB14-D3EC-9E0F4B77B924}"/>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FFFFFF"/>
              </a:solidFill>
            </p:spPr>
            <p:txBody>
              <a:bodyPr/>
              <a:lstStyle/>
              <a:p>
                <a:endParaRPr lang="en-US"/>
              </a:p>
            </p:txBody>
          </p:sp>
          <p:sp>
            <p:nvSpPr>
              <p:cNvPr id="1041" name="TextBox 31">
                <a:extLst>
                  <a:ext uri="{FF2B5EF4-FFF2-40B4-BE49-F238E27FC236}">
                    <a16:creationId xmlns:a16="http://schemas.microsoft.com/office/drawing/2014/main" id="{45F20DC9-35BF-4308-0A7E-0BC3388D6E45}"/>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1042" name="TextBox 45">
              <a:extLst>
                <a:ext uri="{FF2B5EF4-FFF2-40B4-BE49-F238E27FC236}">
                  <a16:creationId xmlns:a16="http://schemas.microsoft.com/office/drawing/2014/main" id="{66790606-6CAC-0F32-B0D1-20A8B66C3379}"/>
                </a:ext>
              </a:extLst>
            </p:cNvPr>
            <p:cNvSpPr txBox="1"/>
            <p:nvPr/>
          </p:nvSpPr>
          <p:spPr>
            <a:xfrm>
              <a:off x="6762796" y="9627108"/>
              <a:ext cx="971458" cy="461088"/>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00000"/>
                  </a:solidFill>
                  <a:latin typeface="Inter Medium"/>
                  <a:ea typeface="Inter Medium"/>
                  <a:cs typeface="Inter Medium"/>
                  <a:sym typeface="Inter Medium"/>
                </a:rPr>
                <a:t>07</a:t>
              </a:r>
            </a:p>
          </p:txBody>
        </p:sp>
        <p:sp>
          <p:nvSpPr>
            <p:cNvPr id="1043" name="TextBox 46">
              <a:extLst>
                <a:ext uri="{FF2B5EF4-FFF2-40B4-BE49-F238E27FC236}">
                  <a16:creationId xmlns:a16="http://schemas.microsoft.com/office/drawing/2014/main" id="{BFF73C2F-F240-ADE6-D743-69E89B3E116F}"/>
                </a:ext>
              </a:extLst>
            </p:cNvPr>
            <p:cNvSpPr txBox="1"/>
            <p:nvPr/>
          </p:nvSpPr>
          <p:spPr>
            <a:xfrm>
              <a:off x="8229600" y="9395460"/>
              <a:ext cx="4563217" cy="356235"/>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Division</a:t>
              </a:r>
            </a:p>
          </p:txBody>
        </p:sp>
        <p:sp>
          <p:nvSpPr>
            <p:cNvPr id="1044" name="TextBox 1043">
              <a:extLst>
                <a:ext uri="{FF2B5EF4-FFF2-40B4-BE49-F238E27FC236}">
                  <a16:creationId xmlns:a16="http://schemas.microsoft.com/office/drawing/2014/main" id="{3EC7E71B-82E8-9175-5D77-9FF7795CD8A9}"/>
                </a:ext>
              </a:extLst>
            </p:cNvPr>
            <p:cNvSpPr txBox="1"/>
            <p:nvPr/>
          </p:nvSpPr>
          <p:spPr>
            <a:xfrm>
              <a:off x="8229600" y="9773747"/>
              <a:ext cx="5567730" cy="61536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nchor="t">
              <a:spAutoFit/>
            </a:bodyPr>
            <a:lstStyle/>
            <a:p>
              <a:pPr algn="l">
                <a:lnSpc>
                  <a:spcPts val="2520"/>
                </a:lnSpc>
                <a:spcBef>
                  <a:spcPct val="0"/>
                </a:spcBef>
              </a:pPr>
              <a:r>
                <a:rPr lang="en-US" sz="1800" b="1" dirty="0">
                  <a:solidFill>
                    <a:srgbClr val="000000"/>
                  </a:solidFill>
                  <a:latin typeface="Inter"/>
                  <a:ea typeface="Inter"/>
                  <a:cs typeface="Inter"/>
                  <a:sym typeface="Inter"/>
                </a:rPr>
                <a:t>A factor with levels E and W, indicating the player’s division at the end of 1986</a:t>
              </a:r>
              <a:endParaRPr lang="en-US" dirty="0">
                <a:solidFill>
                  <a:srgbClr val="000000"/>
                </a:solidFill>
                <a:latin typeface="Inter"/>
                <a:ea typeface="Inter"/>
                <a:sym typeface="Inter"/>
              </a:endParaRPr>
            </a:p>
          </p:txBody>
        </p:sp>
      </p:grpSp>
    </p:spTree>
    <p:extLst>
      <p:ext uri="{BB962C8B-B14F-4D97-AF65-F5344CB8AC3E}">
        <p14:creationId xmlns:p14="http://schemas.microsoft.com/office/powerpoint/2010/main" val="1395730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p:cNvGrpSpPr/>
          <p:nvPr/>
        </p:nvGrpSpPr>
        <p:grpSpPr>
          <a:xfrm>
            <a:off x="0" y="2104679"/>
            <a:ext cx="5219803" cy="7153621"/>
            <a:chOff x="0" y="0"/>
            <a:chExt cx="808684" cy="1108283"/>
          </a:xfrm>
        </p:grpSpPr>
        <p:sp>
          <p:nvSpPr>
            <p:cNvPr id="7" name="Freeform 7"/>
            <p:cNvSpPr/>
            <p:nvPr/>
          </p:nvSpPr>
          <p:spPr>
            <a:xfrm>
              <a:off x="0" y="0"/>
              <a:ext cx="808684" cy="1108283"/>
            </a:xfrm>
            <a:custGeom>
              <a:avLst/>
              <a:gdLst/>
              <a:ahLst/>
              <a:cxnLst/>
              <a:rect l="l" t="t" r="r" b="b"/>
              <a:pathLst>
                <a:path w="808684" h="1108283">
                  <a:moveTo>
                    <a:pt x="0" y="0"/>
                  </a:moveTo>
                  <a:lnTo>
                    <a:pt x="808684" y="0"/>
                  </a:lnTo>
                  <a:lnTo>
                    <a:pt x="808684" y="1108283"/>
                  </a:lnTo>
                  <a:lnTo>
                    <a:pt x="0" y="1108283"/>
                  </a:lnTo>
                  <a:close/>
                </a:path>
              </a:pathLst>
            </a:custGeom>
            <a:blipFill>
              <a:blip r:embed="rId2">
                <a:alphaModFix amt="70000"/>
              </a:blip>
              <a:stretch>
                <a:fillRect t="-4725" b="-4725"/>
              </a:stretch>
            </a:blipFill>
          </p:spPr>
          <p:txBody>
            <a:bodyPr/>
            <a:lstStyle/>
            <a:p>
              <a:endParaRPr lang="en-US"/>
            </a:p>
          </p:txBody>
        </p:sp>
      </p:grpSp>
      <p:sp>
        <p:nvSpPr>
          <p:cNvPr id="9" name="TextBox 9"/>
          <p:cNvSpPr txBox="1"/>
          <p:nvPr/>
        </p:nvSpPr>
        <p:spPr>
          <a:xfrm>
            <a:off x="152400" y="9546561"/>
            <a:ext cx="1270111"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04</a:t>
            </a:r>
          </a:p>
        </p:txBody>
      </p:sp>
      <p:sp>
        <p:nvSpPr>
          <p:cNvPr id="10" name="TextBox 10"/>
          <p:cNvSpPr txBox="1"/>
          <p:nvPr/>
        </p:nvSpPr>
        <p:spPr>
          <a:xfrm>
            <a:off x="457200" y="424634"/>
            <a:ext cx="13487400" cy="1213666"/>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OUTLIER ANALYSIS &amp; DATA DISTRIBUTION</a:t>
            </a:r>
          </a:p>
        </p:txBody>
      </p:sp>
      <p:pic>
        <p:nvPicPr>
          <p:cNvPr id="15" name="Picture 14">
            <a:extLst>
              <a:ext uri="{FF2B5EF4-FFF2-40B4-BE49-F238E27FC236}">
                <a16:creationId xmlns:a16="http://schemas.microsoft.com/office/drawing/2014/main" id="{77738AF5-280E-269F-6057-872095273620}"/>
              </a:ext>
            </a:extLst>
          </p:cNvPr>
          <p:cNvPicPr>
            <a:picLocks noChangeAspect="1"/>
          </p:cNvPicPr>
          <p:nvPr/>
        </p:nvPicPr>
        <p:blipFill>
          <a:blip r:embed="rId3"/>
          <a:srcRect l="5141" t="3236"/>
          <a:stretch/>
        </p:blipFill>
        <p:spPr>
          <a:xfrm>
            <a:off x="5562600" y="1790700"/>
            <a:ext cx="5624512" cy="4414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83A471AC-B1B1-154B-C846-909CC47987E5}"/>
              </a:ext>
            </a:extLst>
          </p:cNvPr>
          <p:cNvPicPr>
            <a:picLocks noChangeAspect="1"/>
          </p:cNvPicPr>
          <p:nvPr/>
        </p:nvPicPr>
        <p:blipFill>
          <a:blip r:embed="rId4"/>
          <a:stretch>
            <a:fillRect/>
          </a:stretch>
        </p:blipFill>
        <p:spPr>
          <a:xfrm>
            <a:off x="12268200" y="5600700"/>
            <a:ext cx="5610225" cy="4467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8" name="Group 17">
            <a:extLst>
              <a:ext uri="{FF2B5EF4-FFF2-40B4-BE49-F238E27FC236}">
                <a16:creationId xmlns:a16="http://schemas.microsoft.com/office/drawing/2014/main" id="{3870C0E6-472A-F1F0-3285-394916E59CF1}"/>
              </a:ext>
            </a:extLst>
          </p:cNvPr>
          <p:cNvGrpSpPr/>
          <p:nvPr/>
        </p:nvGrpSpPr>
        <p:grpSpPr>
          <a:xfrm>
            <a:off x="11658600" y="2095500"/>
            <a:ext cx="6400800" cy="3169611"/>
            <a:chOff x="0" y="0"/>
            <a:chExt cx="1305405" cy="834795"/>
          </a:xfrm>
        </p:grpSpPr>
        <p:sp>
          <p:nvSpPr>
            <p:cNvPr id="19" name="Freeform 18">
              <a:extLst>
                <a:ext uri="{FF2B5EF4-FFF2-40B4-BE49-F238E27FC236}">
                  <a16:creationId xmlns:a16="http://schemas.microsoft.com/office/drawing/2014/main" id="{8BED19A7-99E4-DA70-F469-4818E3610A15}"/>
                </a:ext>
              </a:extLst>
            </p:cNvPr>
            <p:cNvSpPr/>
            <p:nvPr/>
          </p:nvSpPr>
          <p:spPr>
            <a:xfrm>
              <a:off x="0" y="0"/>
              <a:ext cx="1305405" cy="834795"/>
            </a:xfrm>
            <a:custGeom>
              <a:avLst/>
              <a:gdLst/>
              <a:ahLst/>
              <a:cxnLst/>
              <a:rect l="l" t="t" r="r" b="b"/>
              <a:pathLst>
                <a:path w="1305405" h="834795">
                  <a:moveTo>
                    <a:pt x="0" y="0"/>
                  </a:moveTo>
                  <a:lnTo>
                    <a:pt x="1305405" y="0"/>
                  </a:lnTo>
                  <a:lnTo>
                    <a:pt x="1305405" y="834795"/>
                  </a:lnTo>
                  <a:lnTo>
                    <a:pt x="0" y="834795"/>
                  </a:lnTo>
                  <a:close/>
                </a:path>
              </a:pathLst>
            </a:custGeom>
            <a:solidFill>
              <a:srgbClr val="EFEFEF"/>
            </a:solidFill>
          </p:spPr>
          <p:txBody>
            <a:bodyPr/>
            <a:lstStyle/>
            <a:p>
              <a:endParaRPr lang="en-US"/>
            </a:p>
          </p:txBody>
        </p:sp>
        <p:sp>
          <p:nvSpPr>
            <p:cNvPr id="20" name="TextBox 19">
              <a:extLst>
                <a:ext uri="{FF2B5EF4-FFF2-40B4-BE49-F238E27FC236}">
                  <a16:creationId xmlns:a16="http://schemas.microsoft.com/office/drawing/2014/main" id="{F250D1A1-9236-6B08-470A-FD47ACAEBD86}"/>
                </a:ext>
              </a:extLst>
            </p:cNvPr>
            <p:cNvSpPr txBox="1"/>
            <p:nvPr/>
          </p:nvSpPr>
          <p:spPr>
            <a:xfrm>
              <a:off x="0" y="-38100"/>
              <a:ext cx="1305405" cy="872895"/>
            </a:xfrm>
            <a:prstGeom prst="rect">
              <a:avLst/>
            </a:prstGeom>
          </p:spPr>
          <p:txBody>
            <a:bodyPr lIns="50800" tIns="50800" rIns="50800" bIns="50800" rtlCol="0" anchor="ctr"/>
            <a:lstStyle/>
            <a:p>
              <a:pPr algn="ctr">
                <a:lnSpc>
                  <a:spcPts val="2940"/>
                </a:lnSpc>
              </a:pPr>
              <a:endParaRPr/>
            </a:p>
          </p:txBody>
        </p:sp>
      </p:grpSp>
      <p:grpSp>
        <p:nvGrpSpPr>
          <p:cNvPr id="21" name="Group 20">
            <a:extLst>
              <a:ext uri="{FF2B5EF4-FFF2-40B4-BE49-F238E27FC236}">
                <a16:creationId xmlns:a16="http://schemas.microsoft.com/office/drawing/2014/main" id="{4CAC6C75-C540-C7E7-C4EA-1BAAEACE9DE4}"/>
              </a:ext>
            </a:extLst>
          </p:cNvPr>
          <p:cNvGrpSpPr/>
          <p:nvPr/>
        </p:nvGrpSpPr>
        <p:grpSpPr>
          <a:xfrm>
            <a:off x="12477527" y="2950116"/>
            <a:ext cx="4285663" cy="371897"/>
            <a:chOff x="0" y="-38100"/>
            <a:chExt cx="4424806" cy="495863"/>
          </a:xfrm>
        </p:grpSpPr>
        <p:sp>
          <p:nvSpPr>
            <p:cNvPr id="22" name="TextBox 21">
              <a:extLst>
                <a:ext uri="{FF2B5EF4-FFF2-40B4-BE49-F238E27FC236}">
                  <a16:creationId xmlns:a16="http://schemas.microsoft.com/office/drawing/2014/main" id="{6915492B-9A99-68AB-60D6-1BEFDFDE1933}"/>
                </a:ext>
              </a:extLst>
            </p:cNvPr>
            <p:cNvSpPr txBox="1"/>
            <p:nvPr/>
          </p:nvSpPr>
          <p:spPr>
            <a:xfrm>
              <a:off x="593766" y="-38100"/>
              <a:ext cx="3831040" cy="495863"/>
            </a:xfrm>
            <a:prstGeom prst="rect">
              <a:avLst/>
            </a:prstGeom>
          </p:spPr>
          <p:txBody>
            <a:bodyPr lIns="0" tIns="0" rIns="0" bIns="0" rtlCol="0" anchor="t">
              <a:spAutoFit/>
            </a:bodyPr>
            <a:lstStyle/>
            <a:p>
              <a:pPr algn="l">
                <a:lnSpc>
                  <a:spcPts val="2940"/>
                </a:lnSpc>
                <a:spcBef>
                  <a:spcPct val="0"/>
                </a:spcBef>
              </a:pPr>
              <a:r>
                <a:rPr lang="en-US" sz="2600" b="1" dirty="0">
                  <a:solidFill>
                    <a:srgbClr val="000000"/>
                  </a:solidFill>
                  <a:latin typeface="Inter Medium"/>
                  <a:ea typeface="Inter Medium"/>
                  <a:cs typeface="Inter Medium"/>
                  <a:sym typeface="Inter Medium"/>
                </a:rPr>
                <a:t>Hits Distribution</a:t>
              </a:r>
            </a:p>
          </p:txBody>
        </p:sp>
        <p:grpSp>
          <p:nvGrpSpPr>
            <p:cNvPr id="24" name="Group 23">
              <a:extLst>
                <a:ext uri="{FF2B5EF4-FFF2-40B4-BE49-F238E27FC236}">
                  <a16:creationId xmlns:a16="http://schemas.microsoft.com/office/drawing/2014/main" id="{964B5C30-29CF-4987-AC0B-786FE8F5B918}"/>
                </a:ext>
              </a:extLst>
            </p:cNvPr>
            <p:cNvGrpSpPr/>
            <p:nvPr/>
          </p:nvGrpSpPr>
          <p:grpSpPr>
            <a:xfrm>
              <a:off x="0" y="39898"/>
              <a:ext cx="344384" cy="344384"/>
              <a:chOff x="0" y="0"/>
              <a:chExt cx="812800" cy="812800"/>
            </a:xfrm>
          </p:grpSpPr>
          <p:sp>
            <p:nvSpPr>
              <p:cNvPr id="25" name="Freeform 24">
                <a:extLst>
                  <a:ext uri="{FF2B5EF4-FFF2-40B4-BE49-F238E27FC236}">
                    <a16:creationId xmlns:a16="http://schemas.microsoft.com/office/drawing/2014/main" id="{B0AB15A8-78DD-061A-58B1-474BAB7F262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26" name="TextBox 25">
                <a:extLst>
                  <a:ext uri="{FF2B5EF4-FFF2-40B4-BE49-F238E27FC236}">
                    <a16:creationId xmlns:a16="http://schemas.microsoft.com/office/drawing/2014/main" id="{6E81E289-5676-1375-20C0-44506E9F3A61}"/>
                  </a:ext>
                </a:extLst>
              </p:cNvPr>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sp>
        <p:nvSpPr>
          <p:cNvPr id="27" name="TextBox 26">
            <a:extLst>
              <a:ext uri="{FF2B5EF4-FFF2-40B4-BE49-F238E27FC236}">
                <a16:creationId xmlns:a16="http://schemas.microsoft.com/office/drawing/2014/main" id="{3AD0BEC8-E857-D75A-40C6-7E7CA6122EA6}"/>
              </a:ext>
            </a:extLst>
          </p:cNvPr>
          <p:cNvSpPr txBox="1"/>
          <p:nvPr/>
        </p:nvSpPr>
        <p:spPr>
          <a:xfrm>
            <a:off x="12649200" y="3518380"/>
            <a:ext cx="5105400" cy="892552"/>
          </a:xfrm>
          <a:prstGeom prst="rect">
            <a:avLst/>
          </a:prstGeom>
          <a:noFill/>
        </p:spPr>
        <p:txBody>
          <a:bodyPr wrap="square" rtlCol="0">
            <a:spAutoFit/>
          </a:bodyPr>
          <a:lstStyle/>
          <a:p>
            <a:r>
              <a:rPr lang="en-US" sz="2600" dirty="0"/>
              <a:t>Bell-shaped distribution. No outliers detected in Hits.</a:t>
            </a:r>
          </a:p>
        </p:txBody>
      </p:sp>
      <p:grpSp>
        <p:nvGrpSpPr>
          <p:cNvPr id="28" name="Group 27">
            <a:extLst>
              <a:ext uri="{FF2B5EF4-FFF2-40B4-BE49-F238E27FC236}">
                <a16:creationId xmlns:a16="http://schemas.microsoft.com/office/drawing/2014/main" id="{5C63832E-FE0C-DCAF-AE95-5A44DDB2CBF0}"/>
              </a:ext>
            </a:extLst>
          </p:cNvPr>
          <p:cNvGrpSpPr/>
          <p:nvPr/>
        </p:nvGrpSpPr>
        <p:grpSpPr>
          <a:xfrm>
            <a:off x="5410200" y="6591300"/>
            <a:ext cx="6400800" cy="3169611"/>
            <a:chOff x="0" y="0"/>
            <a:chExt cx="1305405" cy="834795"/>
          </a:xfrm>
        </p:grpSpPr>
        <p:sp>
          <p:nvSpPr>
            <p:cNvPr id="29" name="Freeform 18">
              <a:extLst>
                <a:ext uri="{FF2B5EF4-FFF2-40B4-BE49-F238E27FC236}">
                  <a16:creationId xmlns:a16="http://schemas.microsoft.com/office/drawing/2014/main" id="{2FDD2D4B-F6AD-D228-816F-B28B1B193C58}"/>
                </a:ext>
              </a:extLst>
            </p:cNvPr>
            <p:cNvSpPr/>
            <p:nvPr/>
          </p:nvSpPr>
          <p:spPr>
            <a:xfrm>
              <a:off x="0" y="0"/>
              <a:ext cx="1305405" cy="834795"/>
            </a:xfrm>
            <a:custGeom>
              <a:avLst/>
              <a:gdLst/>
              <a:ahLst/>
              <a:cxnLst/>
              <a:rect l="l" t="t" r="r" b="b"/>
              <a:pathLst>
                <a:path w="1305405" h="834795">
                  <a:moveTo>
                    <a:pt x="0" y="0"/>
                  </a:moveTo>
                  <a:lnTo>
                    <a:pt x="1305405" y="0"/>
                  </a:lnTo>
                  <a:lnTo>
                    <a:pt x="1305405" y="834795"/>
                  </a:lnTo>
                  <a:lnTo>
                    <a:pt x="0" y="834795"/>
                  </a:lnTo>
                  <a:close/>
                </a:path>
              </a:pathLst>
            </a:custGeom>
            <a:solidFill>
              <a:srgbClr val="EFEFEF"/>
            </a:solidFill>
          </p:spPr>
          <p:txBody>
            <a:bodyPr/>
            <a:lstStyle/>
            <a:p>
              <a:endParaRPr lang="en-US"/>
            </a:p>
          </p:txBody>
        </p:sp>
        <p:sp>
          <p:nvSpPr>
            <p:cNvPr id="30" name="TextBox 29">
              <a:extLst>
                <a:ext uri="{FF2B5EF4-FFF2-40B4-BE49-F238E27FC236}">
                  <a16:creationId xmlns:a16="http://schemas.microsoft.com/office/drawing/2014/main" id="{EB9CD423-342E-D435-61D8-F1620474C2F5}"/>
                </a:ext>
              </a:extLst>
            </p:cNvPr>
            <p:cNvSpPr txBox="1"/>
            <p:nvPr/>
          </p:nvSpPr>
          <p:spPr>
            <a:xfrm>
              <a:off x="0" y="-38100"/>
              <a:ext cx="1305405" cy="872895"/>
            </a:xfrm>
            <a:prstGeom prst="rect">
              <a:avLst/>
            </a:prstGeom>
          </p:spPr>
          <p:txBody>
            <a:bodyPr lIns="50800" tIns="50800" rIns="50800" bIns="50800" rtlCol="0" anchor="ctr"/>
            <a:lstStyle/>
            <a:p>
              <a:pPr algn="ctr">
                <a:lnSpc>
                  <a:spcPts val="2940"/>
                </a:lnSpc>
              </a:pPr>
              <a:endParaRPr/>
            </a:p>
          </p:txBody>
        </p:sp>
      </p:grpSp>
      <p:grpSp>
        <p:nvGrpSpPr>
          <p:cNvPr id="31" name="Group 30">
            <a:extLst>
              <a:ext uri="{FF2B5EF4-FFF2-40B4-BE49-F238E27FC236}">
                <a16:creationId xmlns:a16="http://schemas.microsoft.com/office/drawing/2014/main" id="{909B47B3-3402-959F-9FA0-420E3E5D120C}"/>
              </a:ext>
            </a:extLst>
          </p:cNvPr>
          <p:cNvGrpSpPr/>
          <p:nvPr/>
        </p:nvGrpSpPr>
        <p:grpSpPr>
          <a:xfrm>
            <a:off x="6172200" y="6806646"/>
            <a:ext cx="4541523" cy="371897"/>
            <a:chOff x="0" y="-38100"/>
            <a:chExt cx="4424806" cy="495863"/>
          </a:xfrm>
        </p:grpSpPr>
        <p:sp>
          <p:nvSpPr>
            <p:cNvPr id="32" name="TextBox 31">
              <a:extLst>
                <a:ext uri="{FF2B5EF4-FFF2-40B4-BE49-F238E27FC236}">
                  <a16:creationId xmlns:a16="http://schemas.microsoft.com/office/drawing/2014/main" id="{549D14D2-7FF9-2B4F-5C1F-3FA9D53428C1}"/>
                </a:ext>
              </a:extLst>
            </p:cNvPr>
            <p:cNvSpPr txBox="1"/>
            <p:nvPr/>
          </p:nvSpPr>
          <p:spPr>
            <a:xfrm>
              <a:off x="593766" y="-38100"/>
              <a:ext cx="3831040" cy="495863"/>
            </a:xfrm>
            <a:prstGeom prst="rect">
              <a:avLst/>
            </a:prstGeom>
          </p:spPr>
          <p:txBody>
            <a:bodyPr lIns="0" tIns="0" rIns="0" bIns="0" rtlCol="0" anchor="t">
              <a:spAutoFit/>
            </a:bodyPr>
            <a:lstStyle/>
            <a:p>
              <a:pPr algn="l">
                <a:lnSpc>
                  <a:spcPts val="2940"/>
                </a:lnSpc>
                <a:spcBef>
                  <a:spcPct val="0"/>
                </a:spcBef>
              </a:pPr>
              <a:r>
                <a:rPr lang="en-US" sz="2600" b="1" dirty="0">
                  <a:solidFill>
                    <a:srgbClr val="000000"/>
                  </a:solidFill>
                  <a:latin typeface="Inter Medium"/>
                  <a:ea typeface="Inter Medium"/>
                  <a:cs typeface="Inter Medium"/>
                  <a:sym typeface="Inter Medium"/>
                </a:rPr>
                <a:t>Home Run Distribution</a:t>
              </a:r>
            </a:p>
          </p:txBody>
        </p:sp>
        <p:grpSp>
          <p:nvGrpSpPr>
            <p:cNvPr id="33" name="Group 32">
              <a:extLst>
                <a:ext uri="{FF2B5EF4-FFF2-40B4-BE49-F238E27FC236}">
                  <a16:creationId xmlns:a16="http://schemas.microsoft.com/office/drawing/2014/main" id="{12894081-49E7-6E69-C44C-BABB4670741F}"/>
                </a:ext>
              </a:extLst>
            </p:cNvPr>
            <p:cNvGrpSpPr/>
            <p:nvPr/>
          </p:nvGrpSpPr>
          <p:grpSpPr>
            <a:xfrm>
              <a:off x="0" y="39898"/>
              <a:ext cx="344384" cy="344384"/>
              <a:chOff x="0" y="0"/>
              <a:chExt cx="812800" cy="812800"/>
            </a:xfrm>
          </p:grpSpPr>
          <p:sp>
            <p:nvSpPr>
              <p:cNvPr id="34" name="Freeform 24">
                <a:extLst>
                  <a:ext uri="{FF2B5EF4-FFF2-40B4-BE49-F238E27FC236}">
                    <a16:creationId xmlns:a16="http://schemas.microsoft.com/office/drawing/2014/main" id="{3690328A-48E1-9562-67B9-7773D023C5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35" name="TextBox 34">
                <a:extLst>
                  <a:ext uri="{FF2B5EF4-FFF2-40B4-BE49-F238E27FC236}">
                    <a16:creationId xmlns:a16="http://schemas.microsoft.com/office/drawing/2014/main" id="{0FC3FE84-D75D-C2F7-9FF1-36DCAE011704}"/>
                  </a:ext>
                </a:extLst>
              </p:cNvPr>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sp>
        <p:nvSpPr>
          <p:cNvPr id="36" name="TextBox 35">
            <a:extLst>
              <a:ext uri="{FF2B5EF4-FFF2-40B4-BE49-F238E27FC236}">
                <a16:creationId xmlns:a16="http://schemas.microsoft.com/office/drawing/2014/main" id="{4ECF1E54-5710-6171-07E1-779CCBD635F6}"/>
              </a:ext>
            </a:extLst>
          </p:cNvPr>
          <p:cNvSpPr txBox="1"/>
          <p:nvPr/>
        </p:nvSpPr>
        <p:spPr>
          <a:xfrm>
            <a:off x="6172200" y="7374910"/>
            <a:ext cx="5610224" cy="2092881"/>
          </a:xfrm>
          <a:prstGeom prst="rect">
            <a:avLst/>
          </a:prstGeom>
          <a:noFill/>
        </p:spPr>
        <p:txBody>
          <a:bodyPr wrap="square" rtlCol="0">
            <a:spAutoFit/>
          </a:bodyPr>
          <a:lstStyle/>
          <a:p>
            <a:r>
              <a:rPr lang="en-US" sz="2600" dirty="0"/>
              <a:t>Positively skewed distribution. One player hit 40 home runs, which is higher than the normal range. This outlier will not be removed since it represents either an elite or veteran player.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55DB6-822F-7838-AE72-C6DF6975BE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EE29DE3-09C0-C8E8-5A90-E297D61E9A7B}"/>
              </a:ext>
            </a:extLst>
          </p:cNvPr>
          <p:cNvGrpSpPr/>
          <p:nvPr/>
        </p:nvGrpSpPr>
        <p:grpSpPr>
          <a:xfrm>
            <a:off x="16882852" y="1104900"/>
            <a:ext cx="376448" cy="342900"/>
            <a:chOff x="0" y="0"/>
            <a:chExt cx="501930" cy="457200"/>
          </a:xfrm>
        </p:grpSpPr>
        <p:sp>
          <p:nvSpPr>
            <p:cNvPr id="3" name="AutoShape 3">
              <a:extLst>
                <a:ext uri="{FF2B5EF4-FFF2-40B4-BE49-F238E27FC236}">
                  <a16:creationId xmlns:a16="http://schemas.microsoft.com/office/drawing/2014/main" id="{2D6FC498-4338-24C0-3DB0-A64A14D279AC}"/>
                </a:ext>
              </a:extLst>
            </p:cNvPr>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a:extLst>
                <a:ext uri="{FF2B5EF4-FFF2-40B4-BE49-F238E27FC236}">
                  <a16:creationId xmlns:a16="http://schemas.microsoft.com/office/drawing/2014/main" id="{BD5A428A-A792-A4DF-2367-F1D71C86B6FF}"/>
                </a:ext>
              </a:extLst>
            </p:cNvPr>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a:extLst>
                <a:ext uri="{FF2B5EF4-FFF2-40B4-BE49-F238E27FC236}">
                  <a16:creationId xmlns:a16="http://schemas.microsoft.com/office/drawing/2014/main" id="{6836DAAD-8D81-6CE2-4241-37A58C4E4C4D}"/>
                </a:ext>
              </a:extLst>
            </p:cNvPr>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9" name="TextBox 9">
            <a:extLst>
              <a:ext uri="{FF2B5EF4-FFF2-40B4-BE49-F238E27FC236}">
                <a16:creationId xmlns:a16="http://schemas.microsoft.com/office/drawing/2014/main" id="{D6342A61-9D52-2086-C46A-B24D04B15B78}"/>
              </a:ext>
            </a:extLst>
          </p:cNvPr>
          <p:cNvSpPr txBox="1"/>
          <p:nvPr/>
        </p:nvSpPr>
        <p:spPr>
          <a:xfrm>
            <a:off x="152400" y="9603415"/>
            <a:ext cx="1270111" cy="356235"/>
          </a:xfrm>
          <a:prstGeom prst="rect">
            <a:avLst/>
          </a:prstGeom>
        </p:spPr>
        <p:txBody>
          <a:bodyPr lIns="0" tIns="0" rIns="0" bIns="0" rtlCol="0" anchor="t">
            <a:spAutoFit/>
          </a:bodyPr>
          <a:lstStyle/>
          <a:p>
            <a:pPr algn="r">
              <a:lnSpc>
                <a:spcPts val="2940"/>
              </a:lnSpc>
              <a:spcBef>
                <a:spcPct val="0"/>
              </a:spcBef>
            </a:pPr>
            <a:r>
              <a:rPr lang="en-US" sz="2100" b="1" dirty="0">
                <a:solidFill>
                  <a:srgbClr val="000000"/>
                </a:solidFill>
                <a:latin typeface="Inter Medium"/>
                <a:ea typeface="Inter Medium"/>
                <a:cs typeface="Inter Medium"/>
                <a:sym typeface="Inter Medium"/>
              </a:rPr>
              <a:t>Page 05</a:t>
            </a:r>
          </a:p>
        </p:txBody>
      </p:sp>
      <p:sp>
        <p:nvSpPr>
          <p:cNvPr id="10" name="TextBox 10">
            <a:extLst>
              <a:ext uri="{FF2B5EF4-FFF2-40B4-BE49-F238E27FC236}">
                <a16:creationId xmlns:a16="http://schemas.microsoft.com/office/drawing/2014/main" id="{E0B7194C-2A65-1300-557C-1AF1135990E8}"/>
              </a:ext>
            </a:extLst>
          </p:cNvPr>
          <p:cNvSpPr txBox="1"/>
          <p:nvPr/>
        </p:nvSpPr>
        <p:spPr>
          <a:xfrm>
            <a:off x="18897" y="2801810"/>
            <a:ext cx="5696104" cy="5099345"/>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OUTLIER ANALYSIS &amp; DATA DISTRIBUTION</a:t>
            </a:r>
          </a:p>
        </p:txBody>
      </p:sp>
      <p:grpSp>
        <p:nvGrpSpPr>
          <p:cNvPr id="12" name="Group 12">
            <a:extLst>
              <a:ext uri="{FF2B5EF4-FFF2-40B4-BE49-F238E27FC236}">
                <a16:creationId xmlns:a16="http://schemas.microsoft.com/office/drawing/2014/main" id="{3E9E13BC-4D54-5DAA-DBBC-41164660176C}"/>
              </a:ext>
            </a:extLst>
          </p:cNvPr>
          <p:cNvGrpSpPr/>
          <p:nvPr/>
        </p:nvGrpSpPr>
        <p:grpSpPr>
          <a:xfrm>
            <a:off x="18896" y="1717658"/>
            <a:ext cx="5219803" cy="7153621"/>
            <a:chOff x="0" y="0"/>
            <a:chExt cx="808684" cy="1108283"/>
          </a:xfrm>
        </p:grpSpPr>
        <p:sp>
          <p:nvSpPr>
            <p:cNvPr id="13" name="Freeform 13">
              <a:extLst>
                <a:ext uri="{FF2B5EF4-FFF2-40B4-BE49-F238E27FC236}">
                  <a16:creationId xmlns:a16="http://schemas.microsoft.com/office/drawing/2014/main" id="{C642E344-1A7F-58C9-7099-5FF5CD672F64}"/>
                </a:ext>
              </a:extLst>
            </p:cNvPr>
            <p:cNvSpPr/>
            <p:nvPr/>
          </p:nvSpPr>
          <p:spPr>
            <a:xfrm>
              <a:off x="0" y="0"/>
              <a:ext cx="808684" cy="1108283"/>
            </a:xfrm>
            <a:custGeom>
              <a:avLst/>
              <a:gdLst/>
              <a:ahLst/>
              <a:cxnLst/>
              <a:rect l="l" t="t" r="r" b="b"/>
              <a:pathLst>
                <a:path w="808684" h="1108283">
                  <a:moveTo>
                    <a:pt x="0" y="0"/>
                  </a:moveTo>
                  <a:lnTo>
                    <a:pt x="808684" y="0"/>
                  </a:lnTo>
                  <a:lnTo>
                    <a:pt x="808684" y="1108283"/>
                  </a:lnTo>
                  <a:lnTo>
                    <a:pt x="0" y="1108283"/>
                  </a:lnTo>
                  <a:close/>
                </a:path>
              </a:pathLst>
            </a:custGeom>
            <a:blipFill>
              <a:blip r:embed="rId2">
                <a:alphaModFix amt="35000"/>
              </a:blip>
              <a:stretch>
                <a:fillRect t="-5594" b="-5594"/>
              </a:stretch>
            </a:blipFill>
          </p:spPr>
          <p:txBody>
            <a:bodyPr/>
            <a:lstStyle/>
            <a:p>
              <a:endParaRPr lang="en-US"/>
            </a:p>
          </p:txBody>
        </p:sp>
      </p:grpSp>
      <p:pic>
        <p:nvPicPr>
          <p:cNvPr id="11" name="Picture 10">
            <a:extLst>
              <a:ext uri="{FF2B5EF4-FFF2-40B4-BE49-F238E27FC236}">
                <a16:creationId xmlns:a16="http://schemas.microsoft.com/office/drawing/2014/main" id="{D3071A57-4D17-2393-FD2B-22147503C32C}"/>
              </a:ext>
            </a:extLst>
          </p:cNvPr>
          <p:cNvPicPr>
            <a:picLocks noChangeAspect="1"/>
          </p:cNvPicPr>
          <p:nvPr/>
        </p:nvPicPr>
        <p:blipFill>
          <a:blip r:embed="rId3"/>
          <a:stretch>
            <a:fillRect/>
          </a:stretch>
        </p:blipFill>
        <p:spPr>
          <a:xfrm>
            <a:off x="12801600" y="3279521"/>
            <a:ext cx="4876800" cy="39213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07B2F7B3-7D56-FE0C-E4C7-37A2FA84E6D7}"/>
              </a:ext>
            </a:extLst>
          </p:cNvPr>
          <p:cNvPicPr>
            <a:picLocks noChangeAspect="1"/>
          </p:cNvPicPr>
          <p:nvPr/>
        </p:nvPicPr>
        <p:blipFill>
          <a:blip r:embed="rId4"/>
          <a:srcRect l="2435" t="2831"/>
          <a:stretch/>
        </p:blipFill>
        <p:spPr>
          <a:xfrm>
            <a:off x="5724279" y="114300"/>
            <a:ext cx="5172550" cy="40718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56F37559-6173-DC9D-2006-427E479DD811}"/>
              </a:ext>
            </a:extLst>
          </p:cNvPr>
          <p:cNvPicPr>
            <a:picLocks noChangeAspect="1"/>
          </p:cNvPicPr>
          <p:nvPr/>
        </p:nvPicPr>
        <p:blipFill>
          <a:blip r:embed="rId5"/>
          <a:srcRect l="2036" t="2475"/>
          <a:stretch/>
        </p:blipFill>
        <p:spPr>
          <a:xfrm>
            <a:off x="5724279" y="5981700"/>
            <a:ext cx="5096121" cy="4057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0" name="Group 19">
            <a:extLst>
              <a:ext uri="{FF2B5EF4-FFF2-40B4-BE49-F238E27FC236}">
                <a16:creationId xmlns:a16="http://schemas.microsoft.com/office/drawing/2014/main" id="{06C1CA93-AC10-56C8-2961-A33A60FFA676}"/>
              </a:ext>
            </a:extLst>
          </p:cNvPr>
          <p:cNvGrpSpPr/>
          <p:nvPr/>
        </p:nvGrpSpPr>
        <p:grpSpPr>
          <a:xfrm>
            <a:off x="11277600" y="114300"/>
            <a:ext cx="6629400" cy="2992310"/>
            <a:chOff x="0" y="0"/>
            <a:chExt cx="1305405" cy="834795"/>
          </a:xfrm>
        </p:grpSpPr>
        <p:sp>
          <p:nvSpPr>
            <p:cNvPr id="21" name="Freeform 18">
              <a:extLst>
                <a:ext uri="{FF2B5EF4-FFF2-40B4-BE49-F238E27FC236}">
                  <a16:creationId xmlns:a16="http://schemas.microsoft.com/office/drawing/2014/main" id="{19AB0EB9-04DE-57FA-F1FD-DEC790874392}"/>
                </a:ext>
              </a:extLst>
            </p:cNvPr>
            <p:cNvSpPr/>
            <p:nvPr/>
          </p:nvSpPr>
          <p:spPr>
            <a:xfrm>
              <a:off x="0" y="0"/>
              <a:ext cx="1305405" cy="834795"/>
            </a:xfrm>
            <a:custGeom>
              <a:avLst/>
              <a:gdLst/>
              <a:ahLst/>
              <a:cxnLst/>
              <a:rect l="l" t="t" r="r" b="b"/>
              <a:pathLst>
                <a:path w="1305405" h="834795">
                  <a:moveTo>
                    <a:pt x="0" y="0"/>
                  </a:moveTo>
                  <a:lnTo>
                    <a:pt x="1305405" y="0"/>
                  </a:lnTo>
                  <a:lnTo>
                    <a:pt x="1305405" y="834795"/>
                  </a:lnTo>
                  <a:lnTo>
                    <a:pt x="0" y="834795"/>
                  </a:lnTo>
                  <a:close/>
                </a:path>
              </a:pathLst>
            </a:custGeom>
            <a:solidFill>
              <a:srgbClr val="EFEFEF"/>
            </a:solidFill>
          </p:spPr>
          <p:txBody>
            <a:bodyPr/>
            <a:lstStyle/>
            <a:p>
              <a:endParaRPr lang="en-US"/>
            </a:p>
          </p:txBody>
        </p:sp>
        <p:sp>
          <p:nvSpPr>
            <p:cNvPr id="22" name="TextBox 21">
              <a:extLst>
                <a:ext uri="{FF2B5EF4-FFF2-40B4-BE49-F238E27FC236}">
                  <a16:creationId xmlns:a16="http://schemas.microsoft.com/office/drawing/2014/main" id="{CC29FD19-2EAE-DA71-D848-5BD0F025E757}"/>
                </a:ext>
              </a:extLst>
            </p:cNvPr>
            <p:cNvSpPr txBox="1"/>
            <p:nvPr/>
          </p:nvSpPr>
          <p:spPr>
            <a:xfrm>
              <a:off x="0" y="-38100"/>
              <a:ext cx="1305405" cy="872895"/>
            </a:xfrm>
            <a:prstGeom prst="rect">
              <a:avLst/>
            </a:prstGeom>
          </p:spPr>
          <p:txBody>
            <a:bodyPr lIns="50800" tIns="50800" rIns="50800" bIns="50800" rtlCol="0" anchor="ctr"/>
            <a:lstStyle/>
            <a:p>
              <a:pPr algn="ctr">
                <a:lnSpc>
                  <a:spcPts val="2940"/>
                </a:lnSpc>
              </a:pPr>
              <a:endParaRPr/>
            </a:p>
          </p:txBody>
        </p:sp>
      </p:grpSp>
      <p:grpSp>
        <p:nvGrpSpPr>
          <p:cNvPr id="23" name="Group 22">
            <a:extLst>
              <a:ext uri="{FF2B5EF4-FFF2-40B4-BE49-F238E27FC236}">
                <a16:creationId xmlns:a16="http://schemas.microsoft.com/office/drawing/2014/main" id="{2C2EFE00-C82C-6895-4B08-EA3FD36C0E3D}"/>
              </a:ext>
            </a:extLst>
          </p:cNvPr>
          <p:cNvGrpSpPr/>
          <p:nvPr/>
        </p:nvGrpSpPr>
        <p:grpSpPr>
          <a:xfrm>
            <a:off x="11506200" y="266700"/>
            <a:ext cx="3903015" cy="557948"/>
            <a:chOff x="-555060" y="-585716"/>
            <a:chExt cx="4424806" cy="937712"/>
          </a:xfrm>
        </p:grpSpPr>
        <p:sp>
          <p:nvSpPr>
            <p:cNvPr id="24" name="TextBox 23">
              <a:extLst>
                <a:ext uri="{FF2B5EF4-FFF2-40B4-BE49-F238E27FC236}">
                  <a16:creationId xmlns:a16="http://schemas.microsoft.com/office/drawing/2014/main" id="{A878770A-E1F9-E536-88B8-55F3F5BCED21}"/>
                </a:ext>
              </a:extLst>
            </p:cNvPr>
            <p:cNvSpPr txBox="1"/>
            <p:nvPr/>
          </p:nvSpPr>
          <p:spPr>
            <a:xfrm>
              <a:off x="38706" y="-585716"/>
              <a:ext cx="3831040" cy="625026"/>
            </a:xfrm>
            <a:prstGeom prst="rect">
              <a:avLst/>
            </a:prstGeom>
          </p:spPr>
          <p:txBody>
            <a:bodyPr lIns="0" tIns="0" rIns="0" bIns="0" rtlCol="0" anchor="t">
              <a:spAutoFit/>
            </a:bodyPr>
            <a:lstStyle/>
            <a:p>
              <a:pPr algn="l">
                <a:lnSpc>
                  <a:spcPts val="2940"/>
                </a:lnSpc>
                <a:spcBef>
                  <a:spcPct val="0"/>
                </a:spcBef>
              </a:pPr>
              <a:r>
                <a:rPr lang="en-US" sz="2600" b="1" dirty="0">
                  <a:solidFill>
                    <a:srgbClr val="000000"/>
                  </a:solidFill>
                  <a:latin typeface="Inter Medium"/>
                  <a:ea typeface="Inter Medium"/>
                  <a:cs typeface="Inter Medium"/>
                  <a:sym typeface="Inter Medium"/>
                </a:rPr>
                <a:t>Salary Distribution</a:t>
              </a:r>
            </a:p>
          </p:txBody>
        </p:sp>
        <p:grpSp>
          <p:nvGrpSpPr>
            <p:cNvPr id="25" name="Group 24">
              <a:extLst>
                <a:ext uri="{FF2B5EF4-FFF2-40B4-BE49-F238E27FC236}">
                  <a16:creationId xmlns:a16="http://schemas.microsoft.com/office/drawing/2014/main" id="{F69C36B8-205A-32DA-83A8-3F8BDCE8C096}"/>
                </a:ext>
              </a:extLst>
            </p:cNvPr>
            <p:cNvGrpSpPr/>
            <p:nvPr/>
          </p:nvGrpSpPr>
          <p:grpSpPr>
            <a:xfrm>
              <a:off x="-555060" y="-507717"/>
              <a:ext cx="867158" cy="859713"/>
              <a:chOff x="-1310030" y="-1292454"/>
              <a:chExt cx="2046630" cy="2029054"/>
            </a:xfrm>
          </p:grpSpPr>
          <p:sp>
            <p:nvSpPr>
              <p:cNvPr id="26" name="Freeform 24">
                <a:extLst>
                  <a:ext uri="{FF2B5EF4-FFF2-40B4-BE49-F238E27FC236}">
                    <a16:creationId xmlns:a16="http://schemas.microsoft.com/office/drawing/2014/main" id="{56B7596C-E121-6729-CAF8-D906C118781A}"/>
                  </a:ext>
                </a:extLst>
              </p:cNvPr>
              <p:cNvSpPr/>
              <p:nvPr/>
            </p:nvSpPr>
            <p:spPr>
              <a:xfrm>
                <a:off x="-1310030" y="-1292454"/>
                <a:ext cx="812799" cy="8127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27" name="TextBox 26">
                <a:extLst>
                  <a:ext uri="{FF2B5EF4-FFF2-40B4-BE49-F238E27FC236}">
                    <a16:creationId xmlns:a16="http://schemas.microsoft.com/office/drawing/2014/main" id="{7DFD412B-A941-3D19-BD10-E6943C8B82A6}"/>
                  </a:ext>
                </a:extLst>
              </p:cNvPr>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sp>
        <p:nvSpPr>
          <p:cNvPr id="28" name="TextBox 27">
            <a:extLst>
              <a:ext uri="{FF2B5EF4-FFF2-40B4-BE49-F238E27FC236}">
                <a16:creationId xmlns:a16="http://schemas.microsoft.com/office/drawing/2014/main" id="{6550FAEB-4965-AB01-8080-35707CE25691}"/>
              </a:ext>
            </a:extLst>
          </p:cNvPr>
          <p:cNvSpPr txBox="1"/>
          <p:nvPr/>
        </p:nvSpPr>
        <p:spPr>
          <a:xfrm>
            <a:off x="11430000" y="647700"/>
            <a:ext cx="6324600" cy="2492990"/>
          </a:xfrm>
          <a:prstGeom prst="rect">
            <a:avLst/>
          </a:prstGeom>
          <a:noFill/>
        </p:spPr>
        <p:txBody>
          <a:bodyPr wrap="square" rtlCol="0">
            <a:spAutoFit/>
          </a:bodyPr>
          <a:lstStyle/>
          <a:p>
            <a:r>
              <a:rPr lang="en-US" sz="2600" dirty="0"/>
              <a:t>Highly positively skewed distribution. A lot of outliers on the high end. These outliers will be kept since it represents either an elite player or long-term contract. A transformation such as log scale could help normalize the distribution.</a:t>
            </a:r>
          </a:p>
        </p:txBody>
      </p:sp>
      <p:grpSp>
        <p:nvGrpSpPr>
          <p:cNvPr id="29" name="Group 2">
            <a:extLst>
              <a:ext uri="{FF2B5EF4-FFF2-40B4-BE49-F238E27FC236}">
                <a16:creationId xmlns:a16="http://schemas.microsoft.com/office/drawing/2014/main" id="{80C651E7-D9E4-8D35-F77C-2424841ABB6C}"/>
              </a:ext>
            </a:extLst>
          </p:cNvPr>
          <p:cNvGrpSpPr/>
          <p:nvPr/>
        </p:nvGrpSpPr>
        <p:grpSpPr>
          <a:xfrm>
            <a:off x="16882852" y="8420100"/>
            <a:ext cx="376448" cy="342900"/>
            <a:chOff x="0" y="0"/>
            <a:chExt cx="501930" cy="457200"/>
          </a:xfrm>
        </p:grpSpPr>
        <p:sp>
          <p:nvSpPr>
            <p:cNvPr id="30" name="AutoShape 3">
              <a:extLst>
                <a:ext uri="{FF2B5EF4-FFF2-40B4-BE49-F238E27FC236}">
                  <a16:creationId xmlns:a16="http://schemas.microsoft.com/office/drawing/2014/main" id="{1BE1C9CD-C37A-E7FF-5C36-7A89FCD14DD5}"/>
                </a:ext>
              </a:extLst>
            </p:cNvPr>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31" name="AutoShape 4">
              <a:extLst>
                <a:ext uri="{FF2B5EF4-FFF2-40B4-BE49-F238E27FC236}">
                  <a16:creationId xmlns:a16="http://schemas.microsoft.com/office/drawing/2014/main" id="{D1627324-E254-3AB7-647A-F17A40F70ABE}"/>
                </a:ext>
              </a:extLst>
            </p:cNvPr>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32" name="AutoShape 5">
              <a:extLst>
                <a:ext uri="{FF2B5EF4-FFF2-40B4-BE49-F238E27FC236}">
                  <a16:creationId xmlns:a16="http://schemas.microsoft.com/office/drawing/2014/main" id="{BA3A540F-D39A-1572-A2E1-98A054B171CE}"/>
                </a:ext>
              </a:extLst>
            </p:cNvPr>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33" name="Group 32">
            <a:extLst>
              <a:ext uri="{FF2B5EF4-FFF2-40B4-BE49-F238E27FC236}">
                <a16:creationId xmlns:a16="http://schemas.microsoft.com/office/drawing/2014/main" id="{3BC317AB-3B57-B792-7809-2C073ECB6B07}"/>
              </a:ext>
            </a:extLst>
          </p:cNvPr>
          <p:cNvGrpSpPr/>
          <p:nvPr/>
        </p:nvGrpSpPr>
        <p:grpSpPr>
          <a:xfrm>
            <a:off x="11277600" y="7429500"/>
            <a:ext cx="6629400" cy="2992310"/>
            <a:chOff x="0" y="0"/>
            <a:chExt cx="1305405" cy="834795"/>
          </a:xfrm>
        </p:grpSpPr>
        <p:sp>
          <p:nvSpPr>
            <p:cNvPr id="34" name="Freeform 18">
              <a:extLst>
                <a:ext uri="{FF2B5EF4-FFF2-40B4-BE49-F238E27FC236}">
                  <a16:creationId xmlns:a16="http://schemas.microsoft.com/office/drawing/2014/main" id="{790253E5-76EB-7E9D-73B0-D4149DC656DD}"/>
                </a:ext>
              </a:extLst>
            </p:cNvPr>
            <p:cNvSpPr/>
            <p:nvPr/>
          </p:nvSpPr>
          <p:spPr>
            <a:xfrm>
              <a:off x="0" y="0"/>
              <a:ext cx="1305405" cy="834795"/>
            </a:xfrm>
            <a:custGeom>
              <a:avLst/>
              <a:gdLst/>
              <a:ahLst/>
              <a:cxnLst/>
              <a:rect l="l" t="t" r="r" b="b"/>
              <a:pathLst>
                <a:path w="1305405" h="834795">
                  <a:moveTo>
                    <a:pt x="0" y="0"/>
                  </a:moveTo>
                  <a:lnTo>
                    <a:pt x="1305405" y="0"/>
                  </a:lnTo>
                  <a:lnTo>
                    <a:pt x="1305405" y="834795"/>
                  </a:lnTo>
                  <a:lnTo>
                    <a:pt x="0" y="834795"/>
                  </a:lnTo>
                  <a:close/>
                </a:path>
              </a:pathLst>
            </a:custGeom>
            <a:solidFill>
              <a:srgbClr val="EFEFEF"/>
            </a:solidFill>
          </p:spPr>
          <p:txBody>
            <a:bodyPr/>
            <a:lstStyle/>
            <a:p>
              <a:endParaRPr lang="en-US"/>
            </a:p>
          </p:txBody>
        </p:sp>
        <p:sp>
          <p:nvSpPr>
            <p:cNvPr id="35" name="TextBox 34">
              <a:extLst>
                <a:ext uri="{FF2B5EF4-FFF2-40B4-BE49-F238E27FC236}">
                  <a16:creationId xmlns:a16="http://schemas.microsoft.com/office/drawing/2014/main" id="{561F58A4-E5EE-4408-8A0D-82FC2CF74598}"/>
                </a:ext>
              </a:extLst>
            </p:cNvPr>
            <p:cNvSpPr txBox="1"/>
            <p:nvPr/>
          </p:nvSpPr>
          <p:spPr>
            <a:xfrm>
              <a:off x="0" y="-38100"/>
              <a:ext cx="1305405" cy="872895"/>
            </a:xfrm>
            <a:prstGeom prst="rect">
              <a:avLst/>
            </a:prstGeom>
          </p:spPr>
          <p:txBody>
            <a:bodyPr lIns="50800" tIns="50800" rIns="50800" bIns="50800" rtlCol="0" anchor="ctr"/>
            <a:lstStyle/>
            <a:p>
              <a:pPr algn="ctr">
                <a:lnSpc>
                  <a:spcPts val="2940"/>
                </a:lnSpc>
              </a:pPr>
              <a:endParaRPr/>
            </a:p>
          </p:txBody>
        </p:sp>
      </p:grpSp>
      <p:grpSp>
        <p:nvGrpSpPr>
          <p:cNvPr id="36" name="Group 35">
            <a:extLst>
              <a:ext uri="{FF2B5EF4-FFF2-40B4-BE49-F238E27FC236}">
                <a16:creationId xmlns:a16="http://schemas.microsoft.com/office/drawing/2014/main" id="{D873CF40-A106-68A0-9530-756FC6707E16}"/>
              </a:ext>
            </a:extLst>
          </p:cNvPr>
          <p:cNvGrpSpPr/>
          <p:nvPr/>
        </p:nvGrpSpPr>
        <p:grpSpPr>
          <a:xfrm>
            <a:off x="11506200" y="7581900"/>
            <a:ext cx="5638798" cy="557948"/>
            <a:chOff x="-555060" y="-585716"/>
            <a:chExt cx="6392645" cy="937712"/>
          </a:xfrm>
        </p:grpSpPr>
        <p:sp>
          <p:nvSpPr>
            <p:cNvPr id="37" name="TextBox 36">
              <a:extLst>
                <a:ext uri="{FF2B5EF4-FFF2-40B4-BE49-F238E27FC236}">
                  <a16:creationId xmlns:a16="http://schemas.microsoft.com/office/drawing/2014/main" id="{44C681E4-E7B6-BA8C-28A9-EE9BF01C62C0}"/>
                </a:ext>
              </a:extLst>
            </p:cNvPr>
            <p:cNvSpPr txBox="1"/>
            <p:nvPr/>
          </p:nvSpPr>
          <p:spPr>
            <a:xfrm>
              <a:off x="38705" y="-585716"/>
              <a:ext cx="5798880" cy="625026"/>
            </a:xfrm>
            <a:prstGeom prst="rect">
              <a:avLst/>
            </a:prstGeom>
          </p:spPr>
          <p:txBody>
            <a:bodyPr wrap="square" lIns="0" tIns="0" rIns="0" bIns="0" rtlCol="0" anchor="t">
              <a:spAutoFit/>
            </a:bodyPr>
            <a:lstStyle/>
            <a:p>
              <a:pPr algn="l">
                <a:lnSpc>
                  <a:spcPts val="2940"/>
                </a:lnSpc>
                <a:spcBef>
                  <a:spcPct val="0"/>
                </a:spcBef>
              </a:pPr>
              <a:r>
                <a:rPr lang="en-US" sz="2600" b="1" dirty="0">
                  <a:solidFill>
                    <a:srgbClr val="000000"/>
                  </a:solidFill>
                  <a:latin typeface="Inter Medium"/>
                  <a:ea typeface="Inter Medium"/>
                  <a:cs typeface="Inter Medium"/>
                  <a:sym typeface="Inter Medium"/>
                </a:rPr>
                <a:t>Years in League Distribution</a:t>
              </a:r>
            </a:p>
          </p:txBody>
        </p:sp>
        <p:grpSp>
          <p:nvGrpSpPr>
            <p:cNvPr id="38" name="Group 37">
              <a:extLst>
                <a:ext uri="{FF2B5EF4-FFF2-40B4-BE49-F238E27FC236}">
                  <a16:creationId xmlns:a16="http://schemas.microsoft.com/office/drawing/2014/main" id="{96B4895C-C72A-9C0E-C1D4-1323C743DFF3}"/>
                </a:ext>
              </a:extLst>
            </p:cNvPr>
            <p:cNvGrpSpPr/>
            <p:nvPr/>
          </p:nvGrpSpPr>
          <p:grpSpPr>
            <a:xfrm>
              <a:off x="-555060" y="-507717"/>
              <a:ext cx="867158" cy="859713"/>
              <a:chOff x="-1310030" y="-1292454"/>
              <a:chExt cx="2046630" cy="2029054"/>
            </a:xfrm>
          </p:grpSpPr>
          <p:sp>
            <p:nvSpPr>
              <p:cNvPr id="39" name="Freeform 24">
                <a:extLst>
                  <a:ext uri="{FF2B5EF4-FFF2-40B4-BE49-F238E27FC236}">
                    <a16:creationId xmlns:a16="http://schemas.microsoft.com/office/drawing/2014/main" id="{75FD35E1-8C1E-2CCD-6B5F-163E0F1B936C}"/>
                  </a:ext>
                </a:extLst>
              </p:cNvPr>
              <p:cNvSpPr/>
              <p:nvPr/>
            </p:nvSpPr>
            <p:spPr>
              <a:xfrm>
                <a:off x="-1310030" y="-1292454"/>
                <a:ext cx="812799" cy="8127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40" name="TextBox 39">
                <a:extLst>
                  <a:ext uri="{FF2B5EF4-FFF2-40B4-BE49-F238E27FC236}">
                    <a16:creationId xmlns:a16="http://schemas.microsoft.com/office/drawing/2014/main" id="{DA972B9D-A0DA-4BAE-7E3B-325DB8D47E5D}"/>
                  </a:ext>
                </a:extLst>
              </p:cNvPr>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sp>
        <p:nvSpPr>
          <p:cNvPr id="41" name="TextBox 40">
            <a:extLst>
              <a:ext uri="{FF2B5EF4-FFF2-40B4-BE49-F238E27FC236}">
                <a16:creationId xmlns:a16="http://schemas.microsoft.com/office/drawing/2014/main" id="{DFFDB220-2F93-E04F-3382-F51DD6EEFBEB}"/>
              </a:ext>
            </a:extLst>
          </p:cNvPr>
          <p:cNvSpPr txBox="1"/>
          <p:nvPr/>
        </p:nvSpPr>
        <p:spPr>
          <a:xfrm>
            <a:off x="11430000" y="7962900"/>
            <a:ext cx="6324600" cy="2092881"/>
          </a:xfrm>
          <a:prstGeom prst="rect">
            <a:avLst/>
          </a:prstGeom>
          <a:noFill/>
        </p:spPr>
        <p:txBody>
          <a:bodyPr wrap="square" rtlCol="0">
            <a:spAutoFit/>
          </a:bodyPr>
          <a:lstStyle/>
          <a:p>
            <a:r>
              <a:rPr lang="en-US" sz="2600" dirty="0"/>
              <a:t>Slightly positively skewed distribution, possibly bimodal. A few outliers on the high end. These outliers will be kept since it represents either a long-term contract or long tenure.</a:t>
            </a:r>
          </a:p>
        </p:txBody>
      </p:sp>
      <p:grpSp>
        <p:nvGrpSpPr>
          <p:cNvPr id="42" name="Group 2">
            <a:extLst>
              <a:ext uri="{FF2B5EF4-FFF2-40B4-BE49-F238E27FC236}">
                <a16:creationId xmlns:a16="http://schemas.microsoft.com/office/drawing/2014/main" id="{907DA447-BA72-E1A9-1C1B-DF2FCDE3DC61}"/>
              </a:ext>
            </a:extLst>
          </p:cNvPr>
          <p:cNvGrpSpPr/>
          <p:nvPr/>
        </p:nvGrpSpPr>
        <p:grpSpPr>
          <a:xfrm>
            <a:off x="11396452" y="5317510"/>
            <a:ext cx="376448" cy="180897"/>
            <a:chOff x="0" y="0"/>
            <a:chExt cx="501930" cy="457200"/>
          </a:xfrm>
        </p:grpSpPr>
        <p:sp>
          <p:nvSpPr>
            <p:cNvPr id="43" name="AutoShape 3">
              <a:extLst>
                <a:ext uri="{FF2B5EF4-FFF2-40B4-BE49-F238E27FC236}">
                  <a16:creationId xmlns:a16="http://schemas.microsoft.com/office/drawing/2014/main" id="{B73483A5-7180-37B1-6E1D-1B533BB927E9}"/>
                </a:ext>
              </a:extLst>
            </p:cNvPr>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4" name="AutoShape 4">
              <a:extLst>
                <a:ext uri="{FF2B5EF4-FFF2-40B4-BE49-F238E27FC236}">
                  <a16:creationId xmlns:a16="http://schemas.microsoft.com/office/drawing/2014/main" id="{1422ABE3-89CC-70C0-D978-3B40E78E31F8}"/>
                </a:ext>
              </a:extLst>
            </p:cNvPr>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5" name="AutoShape 5">
              <a:extLst>
                <a:ext uri="{FF2B5EF4-FFF2-40B4-BE49-F238E27FC236}">
                  <a16:creationId xmlns:a16="http://schemas.microsoft.com/office/drawing/2014/main" id="{4DEAE8D8-B891-0A13-89FB-352E4EF219BA}"/>
                </a:ext>
              </a:extLst>
            </p:cNvPr>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46" name="Group 45">
            <a:extLst>
              <a:ext uri="{FF2B5EF4-FFF2-40B4-BE49-F238E27FC236}">
                <a16:creationId xmlns:a16="http://schemas.microsoft.com/office/drawing/2014/main" id="{3B62ABCC-DAB3-86B4-3EF9-096EF2B00F4F}"/>
              </a:ext>
            </a:extLst>
          </p:cNvPr>
          <p:cNvGrpSpPr/>
          <p:nvPr/>
        </p:nvGrpSpPr>
        <p:grpSpPr>
          <a:xfrm>
            <a:off x="5867400" y="4326910"/>
            <a:ext cx="6248400" cy="1525112"/>
            <a:chOff x="0" y="0"/>
            <a:chExt cx="1305405" cy="834795"/>
          </a:xfrm>
        </p:grpSpPr>
        <p:sp>
          <p:nvSpPr>
            <p:cNvPr id="47" name="Freeform 18">
              <a:extLst>
                <a:ext uri="{FF2B5EF4-FFF2-40B4-BE49-F238E27FC236}">
                  <a16:creationId xmlns:a16="http://schemas.microsoft.com/office/drawing/2014/main" id="{8E70072F-BEFF-8B54-149D-E693692022EA}"/>
                </a:ext>
              </a:extLst>
            </p:cNvPr>
            <p:cNvSpPr/>
            <p:nvPr/>
          </p:nvSpPr>
          <p:spPr>
            <a:xfrm>
              <a:off x="0" y="0"/>
              <a:ext cx="1305405" cy="834795"/>
            </a:xfrm>
            <a:custGeom>
              <a:avLst/>
              <a:gdLst/>
              <a:ahLst/>
              <a:cxnLst/>
              <a:rect l="l" t="t" r="r" b="b"/>
              <a:pathLst>
                <a:path w="1305405" h="834795">
                  <a:moveTo>
                    <a:pt x="0" y="0"/>
                  </a:moveTo>
                  <a:lnTo>
                    <a:pt x="1305405" y="0"/>
                  </a:lnTo>
                  <a:lnTo>
                    <a:pt x="1305405" y="834795"/>
                  </a:lnTo>
                  <a:lnTo>
                    <a:pt x="0" y="834795"/>
                  </a:lnTo>
                  <a:close/>
                </a:path>
              </a:pathLst>
            </a:custGeom>
            <a:solidFill>
              <a:srgbClr val="EFEFEF"/>
            </a:solidFill>
          </p:spPr>
          <p:txBody>
            <a:bodyPr/>
            <a:lstStyle/>
            <a:p>
              <a:endParaRPr lang="en-US"/>
            </a:p>
          </p:txBody>
        </p:sp>
        <p:sp>
          <p:nvSpPr>
            <p:cNvPr id="48" name="TextBox 47">
              <a:extLst>
                <a:ext uri="{FF2B5EF4-FFF2-40B4-BE49-F238E27FC236}">
                  <a16:creationId xmlns:a16="http://schemas.microsoft.com/office/drawing/2014/main" id="{D54014C4-54D6-6A30-322F-25965DA5DA3D}"/>
                </a:ext>
              </a:extLst>
            </p:cNvPr>
            <p:cNvSpPr txBox="1"/>
            <p:nvPr/>
          </p:nvSpPr>
          <p:spPr>
            <a:xfrm>
              <a:off x="0" y="-38100"/>
              <a:ext cx="1305405" cy="872895"/>
            </a:xfrm>
            <a:prstGeom prst="rect">
              <a:avLst/>
            </a:prstGeom>
          </p:spPr>
          <p:txBody>
            <a:bodyPr lIns="50800" tIns="50800" rIns="50800" bIns="50800" rtlCol="0" anchor="ctr"/>
            <a:lstStyle/>
            <a:p>
              <a:pPr algn="ctr">
                <a:lnSpc>
                  <a:spcPts val="2940"/>
                </a:lnSpc>
              </a:pPr>
              <a:endParaRPr/>
            </a:p>
          </p:txBody>
        </p:sp>
      </p:grpSp>
      <p:grpSp>
        <p:nvGrpSpPr>
          <p:cNvPr id="49" name="Group 48">
            <a:extLst>
              <a:ext uri="{FF2B5EF4-FFF2-40B4-BE49-F238E27FC236}">
                <a16:creationId xmlns:a16="http://schemas.microsoft.com/office/drawing/2014/main" id="{1AA7F505-2058-8BEF-3216-907A3292B519}"/>
              </a:ext>
            </a:extLst>
          </p:cNvPr>
          <p:cNvGrpSpPr/>
          <p:nvPr/>
        </p:nvGrpSpPr>
        <p:grpSpPr>
          <a:xfrm>
            <a:off x="6019800" y="4479310"/>
            <a:ext cx="3903015" cy="371897"/>
            <a:chOff x="-555060" y="-585716"/>
            <a:chExt cx="4424806" cy="1184774"/>
          </a:xfrm>
        </p:grpSpPr>
        <p:sp>
          <p:nvSpPr>
            <p:cNvPr id="50" name="TextBox 49">
              <a:extLst>
                <a:ext uri="{FF2B5EF4-FFF2-40B4-BE49-F238E27FC236}">
                  <a16:creationId xmlns:a16="http://schemas.microsoft.com/office/drawing/2014/main" id="{42CB5336-4948-FADA-BA96-E116BC011A2B}"/>
                </a:ext>
              </a:extLst>
            </p:cNvPr>
            <p:cNvSpPr txBox="1"/>
            <p:nvPr/>
          </p:nvSpPr>
          <p:spPr>
            <a:xfrm>
              <a:off x="38706" y="-585716"/>
              <a:ext cx="3831040" cy="1184774"/>
            </a:xfrm>
            <a:prstGeom prst="rect">
              <a:avLst/>
            </a:prstGeom>
          </p:spPr>
          <p:txBody>
            <a:bodyPr lIns="0" tIns="0" rIns="0" bIns="0" rtlCol="0" anchor="t">
              <a:spAutoFit/>
            </a:bodyPr>
            <a:lstStyle/>
            <a:p>
              <a:pPr algn="l">
                <a:lnSpc>
                  <a:spcPts val="2940"/>
                </a:lnSpc>
                <a:spcBef>
                  <a:spcPct val="0"/>
                </a:spcBef>
              </a:pPr>
              <a:r>
                <a:rPr lang="en-US" sz="2600" b="1" dirty="0">
                  <a:solidFill>
                    <a:srgbClr val="000000"/>
                  </a:solidFill>
                  <a:latin typeface="Inter Medium"/>
                  <a:ea typeface="Inter Medium"/>
                  <a:cs typeface="Inter Medium"/>
                  <a:sym typeface="Inter Medium"/>
                </a:rPr>
                <a:t>RBI Distribution</a:t>
              </a:r>
            </a:p>
          </p:txBody>
        </p:sp>
        <p:grpSp>
          <p:nvGrpSpPr>
            <p:cNvPr id="51" name="Group 50">
              <a:extLst>
                <a:ext uri="{FF2B5EF4-FFF2-40B4-BE49-F238E27FC236}">
                  <a16:creationId xmlns:a16="http://schemas.microsoft.com/office/drawing/2014/main" id="{DEA9F928-B7F9-1DB7-F8B1-145C20D37711}"/>
                </a:ext>
              </a:extLst>
            </p:cNvPr>
            <p:cNvGrpSpPr/>
            <p:nvPr/>
          </p:nvGrpSpPr>
          <p:grpSpPr>
            <a:xfrm>
              <a:off x="-555060" y="-507717"/>
              <a:ext cx="867158" cy="859713"/>
              <a:chOff x="-1310030" y="-1292454"/>
              <a:chExt cx="2046630" cy="2029054"/>
            </a:xfrm>
          </p:grpSpPr>
          <p:sp>
            <p:nvSpPr>
              <p:cNvPr id="52" name="Freeform 24">
                <a:extLst>
                  <a:ext uri="{FF2B5EF4-FFF2-40B4-BE49-F238E27FC236}">
                    <a16:creationId xmlns:a16="http://schemas.microsoft.com/office/drawing/2014/main" id="{FF0D7E36-74DA-BA17-E19C-5621D80A8703}"/>
                  </a:ext>
                </a:extLst>
              </p:cNvPr>
              <p:cNvSpPr/>
              <p:nvPr/>
            </p:nvSpPr>
            <p:spPr>
              <a:xfrm>
                <a:off x="-1310030" y="-1292454"/>
                <a:ext cx="812799" cy="8127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53" name="TextBox 52">
                <a:extLst>
                  <a:ext uri="{FF2B5EF4-FFF2-40B4-BE49-F238E27FC236}">
                    <a16:creationId xmlns:a16="http://schemas.microsoft.com/office/drawing/2014/main" id="{F13EBCD9-7A4C-FBA7-F740-88EC6B715F6C}"/>
                  </a:ext>
                </a:extLst>
              </p:cNvPr>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sp>
        <p:nvSpPr>
          <p:cNvPr id="54" name="TextBox 53">
            <a:extLst>
              <a:ext uri="{FF2B5EF4-FFF2-40B4-BE49-F238E27FC236}">
                <a16:creationId xmlns:a16="http://schemas.microsoft.com/office/drawing/2014/main" id="{242A2761-158F-0894-23B4-73E314B6F95B}"/>
              </a:ext>
            </a:extLst>
          </p:cNvPr>
          <p:cNvSpPr txBox="1"/>
          <p:nvPr/>
        </p:nvSpPr>
        <p:spPr>
          <a:xfrm>
            <a:off x="5943600" y="4860310"/>
            <a:ext cx="6324600" cy="892552"/>
          </a:xfrm>
          <a:prstGeom prst="rect">
            <a:avLst/>
          </a:prstGeom>
          <a:noFill/>
        </p:spPr>
        <p:txBody>
          <a:bodyPr wrap="square" rtlCol="0">
            <a:spAutoFit/>
          </a:bodyPr>
          <a:lstStyle/>
          <a:p>
            <a:r>
              <a:rPr lang="en-US" sz="2600" dirty="0"/>
              <a:t>Positively skewed distribution. No outliers detected in RBIs. </a:t>
            </a:r>
          </a:p>
        </p:txBody>
      </p:sp>
    </p:spTree>
    <p:extLst>
      <p:ext uri="{BB962C8B-B14F-4D97-AF65-F5344CB8AC3E}">
        <p14:creationId xmlns:p14="http://schemas.microsoft.com/office/powerpoint/2010/main" val="3213821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70597-3B55-1249-91F3-974DD0A1363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0A0D0CA-FD3B-A015-045D-5153ABBDC8BF}"/>
              </a:ext>
            </a:extLst>
          </p:cNvPr>
          <p:cNvGrpSpPr/>
          <p:nvPr/>
        </p:nvGrpSpPr>
        <p:grpSpPr>
          <a:xfrm>
            <a:off x="16882852" y="1028700"/>
            <a:ext cx="376448" cy="342900"/>
            <a:chOff x="0" y="0"/>
            <a:chExt cx="501930" cy="457200"/>
          </a:xfrm>
        </p:grpSpPr>
        <p:sp>
          <p:nvSpPr>
            <p:cNvPr id="3" name="AutoShape 3">
              <a:extLst>
                <a:ext uri="{FF2B5EF4-FFF2-40B4-BE49-F238E27FC236}">
                  <a16:creationId xmlns:a16="http://schemas.microsoft.com/office/drawing/2014/main" id="{8C6097A2-60C0-3672-E904-3890283328B8}"/>
                </a:ext>
              </a:extLst>
            </p:cNvPr>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a:extLst>
                <a:ext uri="{FF2B5EF4-FFF2-40B4-BE49-F238E27FC236}">
                  <a16:creationId xmlns:a16="http://schemas.microsoft.com/office/drawing/2014/main" id="{D806652C-F3A7-C194-12AA-F5AD0D605D5D}"/>
                </a:ext>
              </a:extLst>
            </p:cNvPr>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a:extLst>
                <a:ext uri="{FF2B5EF4-FFF2-40B4-BE49-F238E27FC236}">
                  <a16:creationId xmlns:a16="http://schemas.microsoft.com/office/drawing/2014/main" id="{2F9F2A42-BA78-F764-6C72-41A4B2082F44}"/>
                </a:ext>
              </a:extLst>
            </p:cNvPr>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6" name="Group 6">
            <a:extLst>
              <a:ext uri="{FF2B5EF4-FFF2-40B4-BE49-F238E27FC236}">
                <a16:creationId xmlns:a16="http://schemas.microsoft.com/office/drawing/2014/main" id="{5D1C59BD-D93C-2AA1-60B0-91192A328023}"/>
              </a:ext>
            </a:extLst>
          </p:cNvPr>
          <p:cNvGrpSpPr/>
          <p:nvPr/>
        </p:nvGrpSpPr>
        <p:grpSpPr>
          <a:xfrm>
            <a:off x="0" y="5710609"/>
            <a:ext cx="18288000" cy="4576391"/>
            <a:chOff x="0" y="0"/>
            <a:chExt cx="2514545" cy="629240"/>
          </a:xfrm>
        </p:grpSpPr>
        <p:sp>
          <p:nvSpPr>
            <p:cNvPr id="7" name="Freeform 7">
              <a:extLst>
                <a:ext uri="{FF2B5EF4-FFF2-40B4-BE49-F238E27FC236}">
                  <a16:creationId xmlns:a16="http://schemas.microsoft.com/office/drawing/2014/main" id="{38CC7FE2-4EDC-798B-6C7A-2D9A79D0C1E1}"/>
                </a:ext>
              </a:extLst>
            </p:cNvPr>
            <p:cNvSpPr/>
            <p:nvPr/>
          </p:nvSpPr>
          <p:spPr>
            <a:xfrm>
              <a:off x="0" y="0"/>
              <a:ext cx="2514545" cy="629240"/>
            </a:xfrm>
            <a:custGeom>
              <a:avLst/>
              <a:gdLst/>
              <a:ahLst/>
              <a:cxnLst/>
              <a:rect l="l" t="t" r="r" b="b"/>
              <a:pathLst>
                <a:path w="2514545" h="629240">
                  <a:moveTo>
                    <a:pt x="0" y="0"/>
                  </a:moveTo>
                  <a:lnTo>
                    <a:pt x="2514545" y="0"/>
                  </a:lnTo>
                  <a:lnTo>
                    <a:pt x="2514545" y="629240"/>
                  </a:lnTo>
                  <a:lnTo>
                    <a:pt x="0" y="629240"/>
                  </a:lnTo>
                  <a:close/>
                </a:path>
              </a:pathLst>
            </a:custGeom>
            <a:blipFill>
              <a:blip r:embed="rId2"/>
              <a:stretch>
                <a:fillRect t="-99856" b="-99856"/>
              </a:stretch>
            </a:blipFill>
          </p:spPr>
          <p:txBody>
            <a:bodyPr/>
            <a:lstStyle/>
            <a:p>
              <a:endParaRPr lang="en-US"/>
            </a:p>
          </p:txBody>
        </p:sp>
      </p:grpSp>
      <p:grpSp>
        <p:nvGrpSpPr>
          <p:cNvPr id="8" name="Group 8">
            <a:extLst>
              <a:ext uri="{FF2B5EF4-FFF2-40B4-BE49-F238E27FC236}">
                <a16:creationId xmlns:a16="http://schemas.microsoft.com/office/drawing/2014/main" id="{C2215FA4-AB82-8A1A-EE94-E44EEB1945AD}"/>
              </a:ext>
            </a:extLst>
          </p:cNvPr>
          <p:cNvGrpSpPr/>
          <p:nvPr/>
        </p:nvGrpSpPr>
        <p:grpSpPr>
          <a:xfrm>
            <a:off x="1028700" y="6932530"/>
            <a:ext cx="7399708" cy="1543050"/>
            <a:chOff x="0" y="0"/>
            <a:chExt cx="9866277" cy="2057400"/>
          </a:xfrm>
        </p:grpSpPr>
        <p:grpSp>
          <p:nvGrpSpPr>
            <p:cNvPr id="9" name="Group 9">
              <a:extLst>
                <a:ext uri="{FF2B5EF4-FFF2-40B4-BE49-F238E27FC236}">
                  <a16:creationId xmlns:a16="http://schemas.microsoft.com/office/drawing/2014/main" id="{5BBA1D2C-4334-2889-C28A-4B5DA9E2ECC1}"/>
                </a:ext>
              </a:extLst>
            </p:cNvPr>
            <p:cNvGrpSpPr/>
            <p:nvPr/>
          </p:nvGrpSpPr>
          <p:grpSpPr>
            <a:xfrm>
              <a:off x="0" y="0"/>
              <a:ext cx="2057400" cy="2057400"/>
              <a:chOff x="0" y="0"/>
              <a:chExt cx="406400" cy="406400"/>
            </a:xfrm>
          </p:grpSpPr>
          <p:sp>
            <p:nvSpPr>
              <p:cNvPr id="10" name="Freeform 10">
                <a:extLst>
                  <a:ext uri="{FF2B5EF4-FFF2-40B4-BE49-F238E27FC236}">
                    <a16:creationId xmlns:a16="http://schemas.microsoft.com/office/drawing/2014/main" id="{5611DB3F-711B-4611-1E24-321D8D340F6E}"/>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11" name="TextBox 11">
                <a:extLst>
                  <a:ext uri="{FF2B5EF4-FFF2-40B4-BE49-F238E27FC236}">
                    <a16:creationId xmlns:a16="http://schemas.microsoft.com/office/drawing/2014/main" id="{03B37C60-AB6F-A62C-32CC-EC215682EB48}"/>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12" name="Group 12">
              <a:extLst>
                <a:ext uri="{FF2B5EF4-FFF2-40B4-BE49-F238E27FC236}">
                  <a16:creationId xmlns:a16="http://schemas.microsoft.com/office/drawing/2014/main" id="{844A22E0-E2E1-1365-4B01-27834F1E4AD2}"/>
                </a:ext>
              </a:extLst>
            </p:cNvPr>
            <p:cNvGrpSpPr/>
            <p:nvPr/>
          </p:nvGrpSpPr>
          <p:grpSpPr>
            <a:xfrm>
              <a:off x="2057400" y="0"/>
              <a:ext cx="7808877" cy="2057400"/>
              <a:chOff x="0" y="0"/>
              <a:chExt cx="1542494" cy="406400"/>
            </a:xfrm>
          </p:grpSpPr>
          <p:sp>
            <p:nvSpPr>
              <p:cNvPr id="13" name="Freeform 13">
                <a:extLst>
                  <a:ext uri="{FF2B5EF4-FFF2-40B4-BE49-F238E27FC236}">
                    <a16:creationId xmlns:a16="http://schemas.microsoft.com/office/drawing/2014/main" id="{06AE17A8-0E39-0EC5-9A5E-DE566D62D467}"/>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sp>
            <p:nvSpPr>
              <p:cNvPr id="14" name="TextBox 14">
                <a:extLst>
                  <a:ext uri="{FF2B5EF4-FFF2-40B4-BE49-F238E27FC236}">
                    <a16:creationId xmlns:a16="http://schemas.microsoft.com/office/drawing/2014/main" id="{0E101531-A6AE-B9C6-4496-D0BCCB918D7C}"/>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15" name="TextBox 15">
              <a:extLst>
                <a:ext uri="{FF2B5EF4-FFF2-40B4-BE49-F238E27FC236}">
                  <a16:creationId xmlns:a16="http://schemas.microsoft.com/office/drawing/2014/main" id="{43C9D1FE-A72A-DB75-B723-763A61B54DE1}"/>
                </a:ext>
              </a:extLst>
            </p:cNvPr>
            <p:cNvSpPr txBox="1"/>
            <p:nvPr/>
          </p:nvSpPr>
          <p:spPr>
            <a:xfrm>
              <a:off x="381062" y="688763"/>
              <a:ext cx="1295277" cy="622723"/>
            </a:xfrm>
            <a:prstGeom prst="rect">
              <a:avLst/>
            </a:prstGeom>
          </p:spPr>
          <p:txBody>
            <a:bodyPr lIns="0" tIns="0" rIns="0" bIns="0" rtlCol="0" anchor="t">
              <a:spAutoFit/>
            </a:bodyPr>
            <a:lstStyle/>
            <a:p>
              <a:pPr algn="ctr">
                <a:lnSpc>
                  <a:spcPts val="3919"/>
                </a:lnSpc>
                <a:spcBef>
                  <a:spcPct val="0"/>
                </a:spcBef>
              </a:pPr>
              <a:endParaRPr lang="en-US" sz="2799" b="1" dirty="0">
                <a:solidFill>
                  <a:srgbClr val="000000"/>
                </a:solidFill>
                <a:latin typeface="Inter Medium"/>
                <a:ea typeface="Inter Medium"/>
                <a:cs typeface="Inter Medium"/>
                <a:sym typeface="Inter Medium"/>
              </a:endParaRPr>
            </a:p>
          </p:txBody>
        </p:sp>
        <p:sp>
          <p:nvSpPr>
            <p:cNvPr id="16" name="TextBox 16">
              <a:extLst>
                <a:ext uri="{FF2B5EF4-FFF2-40B4-BE49-F238E27FC236}">
                  <a16:creationId xmlns:a16="http://schemas.microsoft.com/office/drawing/2014/main" id="{E2A473C5-5466-EB12-16E1-A3AB9893C7FA}"/>
                </a:ext>
              </a:extLst>
            </p:cNvPr>
            <p:cNvSpPr txBox="1"/>
            <p:nvPr/>
          </p:nvSpPr>
          <p:spPr>
            <a:xfrm>
              <a:off x="2292103" y="154627"/>
              <a:ext cx="6496297" cy="462280"/>
            </a:xfrm>
            <a:prstGeom prst="rect">
              <a:avLst/>
            </a:prstGeom>
          </p:spPr>
          <p:txBody>
            <a:bodyPr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National vs American League</a:t>
              </a:r>
            </a:p>
          </p:txBody>
        </p:sp>
      </p:grpSp>
      <p:grpSp>
        <p:nvGrpSpPr>
          <p:cNvPr id="28" name="Group 28">
            <a:extLst>
              <a:ext uri="{FF2B5EF4-FFF2-40B4-BE49-F238E27FC236}">
                <a16:creationId xmlns:a16="http://schemas.microsoft.com/office/drawing/2014/main" id="{A3B3E33A-1CD4-C6CA-4ED8-B4076128002F}"/>
              </a:ext>
            </a:extLst>
          </p:cNvPr>
          <p:cNvGrpSpPr/>
          <p:nvPr/>
        </p:nvGrpSpPr>
        <p:grpSpPr>
          <a:xfrm>
            <a:off x="9859592" y="6932530"/>
            <a:ext cx="1543050" cy="1543050"/>
            <a:chOff x="0" y="0"/>
            <a:chExt cx="406400" cy="406400"/>
          </a:xfrm>
        </p:grpSpPr>
        <p:sp>
          <p:nvSpPr>
            <p:cNvPr id="29" name="Freeform 29">
              <a:extLst>
                <a:ext uri="{FF2B5EF4-FFF2-40B4-BE49-F238E27FC236}">
                  <a16:creationId xmlns:a16="http://schemas.microsoft.com/office/drawing/2014/main" id="{6BE1CABA-372D-A97C-3ACC-2233891DB94F}"/>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30" name="TextBox 30">
              <a:extLst>
                <a:ext uri="{FF2B5EF4-FFF2-40B4-BE49-F238E27FC236}">
                  <a16:creationId xmlns:a16="http://schemas.microsoft.com/office/drawing/2014/main" id="{FE463787-37B2-E6FA-64CA-D3A74B38D68B}"/>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31" name="Group 31">
            <a:extLst>
              <a:ext uri="{FF2B5EF4-FFF2-40B4-BE49-F238E27FC236}">
                <a16:creationId xmlns:a16="http://schemas.microsoft.com/office/drawing/2014/main" id="{AF0DB885-5803-C350-9DAB-7DE9F6F9B253}"/>
              </a:ext>
            </a:extLst>
          </p:cNvPr>
          <p:cNvGrpSpPr/>
          <p:nvPr/>
        </p:nvGrpSpPr>
        <p:grpSpPr>
          <a:xfrm>
            <a:off x="11402642" y="6932530"/>
            <a:ext cx="5856658" cy="1543050"/>
            <a:chOff x="0" y="0"/>
            <a:chExt cx="1542494" cy="406400"/>
          </a:xfrm>
        </p:grpSpPr>
        <p:sp>
          <p:nvSpPr>
            <p:cNvPr id="32" name="Freeform 32">
              <a:extLst>
                <a:ext uri="{FF2B5EF4-FFF2-40B4-BE49-F238E27FC236}">
                  <a16:creationId xmlns:a16="http://schemas.microsoft.com/office/drawing/2014/main" id="{5768D89E-0EA1-9935-034F-7012887BCB78}"/>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a:p>
          </p:txBody>
        </p:sp>
        <p:sp>
          <p:nvSpPr>
            <p:cNvPr id="33" name="TextBox 33">
              <a:extLst>
                <a:ext uri="{FF2B5EF4-FFF2-40B4-BE49-F238E27FC236}">
                  <a16:creationId xmlns:a16="http://schemas.microsoft.com/office/drawing/2014/main" id="{986C9929-5ECC-22E0-6F64-3D86FACE5FF7}"/>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45" name="TextBox 45">
            <a:extLst>
              <a:ext uri="{FF2B5EF4-FFF2-40B4-BE49-F238E27FC236}">
                <a16:creationId xmlns:a16="http://schemas.microsoft.com/office/drawing/2014/main" id="{5B8397D1-DF4D-EE29-DDB2-EFA5E5E8D150}"/>
              </a:ext>
            </a:extLst>
          </p:cNvPr>
          <p:cNvSpPr txBox="1"/>
          <p:nvPr/>
        </p:nvSpPr>
        <p:spPr>
          <a:xfrm>
            <a:off x="5720518" y="158165"/>
            <a:ext cx="6846963" cy="1213666"/>
          </a:xfrm>
          <a:prstGeom prst="rect">
            <a:avLst/>
          </a:prstGeom>
        </p:spPr>
        <p:txBody>
          <a:bodyPr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DATA DISTRIBUTION</a:t>
            </a:r>
          </a:p>
        </p:txBody>
      </p:sp>
      <p:sp>
        <p:nvSpPr>
          <p:cNvPr id="47" name="TextBox 47">
            <a:extLst>
              <a:ext uri="{FF2B5EF4-FFF2-40B4-BE49-F238E27FC236}">
                <a16:creationId xmlns:a16="http://schemas.microsoft.com/office/drawing/2014/main" id="{DF089A5C-9E12-7097-FE42-4D9F6B350D13}"/>
              </a:ext>
            </a:extLst>
          </p:cNvPr>
          <p:cNvSpPr txBox="1"/>
          <p:nvPr/>
        </p:nvSpPr>
        <p:spPr>
          <a:xfrm>
            <a:off x="15989189" y="8902065"/>
            <a:ext cx="1270111" cy="356235"/>
          </a:xfrm>
          <a:prstGeom prst="rect">
            <a:avLst/>
          </a:prstGeom>
        </p:spPr>
        <p:txBody>
          <a:bodyPr lIns="0" tIns="0" rIns="0" bIns="0" rtlCol="0" anchor="t">
            <a:spAutoFit/>
          </a:bodyPr>
          <a:lstStyle/>
          <a:p>
            <a:pPr algn="r">
              <a:lnSpc>
                <a:spcPts val="2940"/>
              </a:lnSpc>
              <a:spcBef>
                <a:spcPct val="0"/>
              </a:spcBef>
            </a:pPr>
            <a:r>
              <a:rPr lang="en-US" sz="2100" b="1" dirty="0">
                <a:solidFill>
                  <a:srgbClr val="FFFFFF"/>
                </a:solidFill>
                <a:latin typeface="Inter Medium"/>
                <a:ea typeface="Inter Medium"/>
                <a:cs typeface="Inter Medium"/>
                <a:sym typeface="Inter Medium"/>
              </a:rPr>
              <a:t>Page 06</a:t>
            </a:r>
          </a:p>
        </p:txBody>
      </p:sp>
      <p:sp>
        <p:nvSpPr>
          <p:cNvPr id="48" name="TextBox 48">
            <a:extLst>
              <a:ext uri="{FF2B5EF4-FFF2-40B4-BE49-F238E27FC236}">
                <a16:creationId xmlns:a16="http://schemas.microsoft.com/office/drawing/2014/main" id="{5CDA65FE-F912-EF28-0B51-E9876538BD0B}"/>
              </a:ext>
            </a:extLst>
          </p:cNvPr>
          <p:cNvSpPr txBox="1"/>
          <p:nvPr/>
        </p:nvSpPr>
        <p:spPr>
          <a:xfrm>
            <a:off x="10145388" y="7434815"/>
            <a:ext cx="971458" cy="481330"/>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Inter Medium"/>
                <a:ea typeface="Inter Medium"/>
                <a:cs typeface="Inter Medium"/>
                <a:sym typeface="Inter Medium"/>
              </a:rPr>
              <a:t>04</a:t>
            </a:r>
          </a:p>
        </p:txBody>
      </p:sp>
      <p:sp>
        <p:nvSpPr>
          <p:cNvPr id="49" name="TextBox 49">
            <a:extLst>
              <a:ext uri="{FF2B5EF4-FFF2-40B4-BE49-F238E27FC236}">
                <a16:creationId xmlns:a16="http://schemas.microsoft.com/office/drawing/2014/main" id="{46EC1A20-85C3-F5AB-444E-D13B4708434B}"/>
              </a:ext>
            </a:extLst>
          </p:cNvPr>
          <p:cNvSpPr txBox="1"/>
          <p:nvPr/>
        </p:nvSpPr>
        <p:spPr>
          <a:xfrm>
            <a:off x="11506200" y="7048500"/>
            <a:ext cx="4872223" cy="356235"/>
          </a:xfrm>
          <a:prstGeom prst="rect">
            <a:avLst/>
          </a:prstGeom>
        </p:spPr>
        <p:txBody>
          <a:bodyPr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West vs East Division</a:t>
            </a:r>
          </a:p>
        </p:txBody>
      </p:sp>
      <p:pic>
        <p:nvPicPr>
          <p:cNvPr id="53" name="Picture 52">
            <a:extLst>
              <a:ext uri="{FF2B5EF4-FFF2-40B4-BE49-F238E27FC236}">
                <a16:creationId xmlns:a16="http://schemas.microsoft.com/office/drawing/2014/main" id="{17B0B46A-F25B-C565-F0F2-2F0463D9AD2B}"/>
              </a:ext>
            </a:extLst>
          </p:cNvPr>
          <p:cNvPicPr>
            <a:picLocks noChangeAspect="1"/>
          </p:cNvPicPr>
          <p:nvPr/>
        </p:nvPicPr>
        <p:blipFill>
          <a:blip r:embed="rId3"/>
          <a:stretch>
            <a:fillRect/>
          </a:stretch>
        </p:blipFill>
        <p:spPr>
          <a:xfrm>
            <a:off x="1542190" y="1710151"/>
            <a:ext cx="5667375" cy="4619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5" name="Picture 54">
            <a:extLst>
              <a:ext uri="{FF2B5EF4-FFF2-40B4-BE49-F238E27FC236}">
                <a16:creationId xmlns:a16="http://schemas.microsoft.com/office/drawing/2014/main" id="{F0BED19A-978A-D4ED-6E1D-47DF603F5FF5}"/>
              </a:ext>
            </a:extLst>
          </p:cNvPr>
          <p:cNvPicPr>
            <a:picLocks noChangeAspect="1"/>
          </p:cNvPicPr>
          <p:nvPr/>
        </p:nvPicPr>
        <p:blipFill>
          <a:blip r:embed="rId4"/>
          <a:stretch>
            <a:fillRect/>
          </a:stretch>
        </p:blipFill>
        <p:spPr>
          <a:xfrm>
            <a:off x="10591800" y="1710151"/>
            <a:ext cx="5669280" cy="459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6" name="TextBox 55">
            <a:extLst>
              <a:ext uri="{FF2B5EF4-FFF2-40B4-BE49-F238E27FC236}">
                <a16:creationId xmlns:a16="http://schemas.microsoft.com/office/drawing/2014/main" id="{17582B19-5B9F-E61A-0202-C72FA82AEC23}"/>
              </a:ext>
            </a:extLst>
          </p:cNvPr>
          <p:cNvSpPr txBox="1"/>
          <p:nvPr/>
        </p:nvSpPr>
        <p:spPr>
          <a:xfrm>
            <a:off x="2675661" y="7404437"/>
            <a:ext cx="5553939" cy="1015663"/>
          </a:xfrm>
          <a:prstGeom prst="rect">
            <a:avLst/>
          </a:prstGeom>
          <a:noFill/>
        </p:spPr>
        <p:txBody>
          <a:bodyPr wrap="square" rtlCol="0">
            <a:spAutoFit/>
          </a:bodyPr>
          <a:lstStyle/>
          <a:p>
            <a:r>
              <a:rPr lang="en-US" sz="2000" dirty="0"/>
              <a:t>The distribution between the two leagues is relatively balanced but there are slightly more players in the American league.</a:t>
            </a:r>
          </a:p>
        </p:txBody>
      </p:sp>
      <p:sp>
        <p:nvSpPr>
          <p:cNvPr id="57" name="TextBox 56">
            <a:extLst>
              <a:ext uri="{FF2B5EF4-FFF2-40B4-BE49-F238E27FC236}">
                <a16:creationId xmlns:a16="http://schemas.microsoft.com/office/drawing/2014/main" id="{80B3467D-CAB5-A3A7-37F5-BB0460074780}"/>
              </a:ext>
            </a:extLst>
          </p:cNvPr>
          <p:cNvSpPr txBox="1"/>
          <p:nvPr/>
        </p:nvSpPr>
        <p:spPr>
          <a:xfrm>
            <a:off x="11514861" y="7404437"/>
            <a:ext cx="5553939" cy="1015663"/>
          </a:xfrm>
          <a:prstGeom prst="rect">
            <a:avLst/>
          </a:prstGeom>
          <a:noFill/>
        </p:spPr>
        <p:txBody>
          <a:bodyPr wrap="square" rtlCol="0">
            <a:spAutoFit/>
          </a:bodyPr>
          <a:lstStyle/>
          <a:p>
            <a:r>
              <a:rPr lang="en-US" sz="2000" dirty="0"/>
              <a:t>The distribution between the two divisions is relatively balanced but there are slightly more players in the West division.</a:t>
            </a:r>
          </a:p>
        </p:txBody>
      </p:sp>
    </p:spTree>
    <p:extLst>
      <p:ext uri="{BB962C8B-B14F-4D97-AF65-F5344CB8AC3E}">
        <p14:creationId xmlns:p14="http://schemas.microsoft.com/office/powerpoint/2010/main" val="486108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24CE293-2692-B681-F707-D42F8ADC0FEE}"/>
              </a:ext>
            </a:extLst>
          </p:cNvPr>
          <p:cNvGraphicFramePr>
            <a:graphicFrameLocks noGrp="1"/>
          </p:cNvGraphicFramePr>
          <p:nvPr>
            <p:extLst>
              <p:ext uri="{D42A27DB-BD31-4B8C-83A1-F6EECF244321}">
                <p14:modId xmlns:p14="http://schemas.microsoft.com/office/powerpoint/2010/main" val="4116801954"/>
              </p:ext>
            </p:extLst>
          </p:nvPr>
        </p:nvGraphicFramePr>
        <p:xfrm>
          <a:off x="1752597" y="2781298"/>
          <a:ext cx="14782803" cy="3581402"/>
        </p:xfrm>
        <a:graphic>
          <a:graphicData uri="http://schemas.openxmlformats.org/drawingml/2006/table">
            <a:tbl>
              <a:tblPr firstRow="1" bandRow="1">
                <a:tableStyleId>{5940675A-B579-460E-94D1-54222C63F5DA}</a:tableStyleId>
              </a:tblPr>
              <a:tblGrid>
                <a:gridCol w="2111829">
                  <a:extLst>
                    <a:ext uri="{9D8B030D-6E8A-4147-A177-3AD203B41FA5}">
                      <a16:colId xmlns:a16="http://schemas.microsoft.com/office/drawing/2014/main" val="3810934494"/>
                    </a:ext>
                  </a:extLst>
                </a:gridCol>
                <a:gridCol w="2111829">
                  <a:extLst>
                    <a:ext uri="{9D8B030D-6E8A-4147-A177-3AD203B41FA5}">
                      <a16:colId xmlns:a16="http://schemas.microsoft.com/office/drawing/2014/main" val="3823112968"/>
                    </a:ext>
                  </a:extLst>
                </a:gridCol>
                <a:gridCol w="2111829">
                  <a:extLst>
                    <a:ext uri="{9D8B030D-6E8A-4147-A177-3AD203B41FA5}">
                      <a16:colId xmlns:a16="http://schemas.microsoft.com/office/drawing/2014/main" val="2986700972"/>
                    </a:ext>
                  </a:extLst>
                </a:gridCol>
                <a:gridCol w="2111829">
                  <a:extLst>
                    <a:ext uri="{9D8B030D-6E8A-4147-A177-3AD203B41FA5}">
                      <a16:colId xmlns:a16="http://schemas.microsoft.com/office/drawing/2014/main" val="10894876"/>
                    </a:ext>
                  </a:extLst>
                </a:gridCol>
                <a:gridCol w="2111829">
                  <a:extLst>
                    <a:ext uri="{9D8B030D-6E8A-4147-A177-3AD203B41FA5}">
                      <a16:colId xmlns:a16="http://schemas.microsoft.com/office/drawing/2014/main" val="4078248150"/>
                    </a:ext>
                  </a:extLst>
                </a:gridCol>
                <a:gridCol w="2111829">
                  <a:extLst>
                    <a:ext uri="{9D8B030D-6E8A-4147-A177-3AD203B41FA5}">
                      <a16:colId xmlns:a16="http://schemas.microsoft.com/office/drawing/2014/main" val="1098722353"/>
                    </a:ext>
                  </a:extLst>
                </a:gridCol>
                <a:gridCol w="2111829">
                  <a:extLst>
                    <a:ext uri="{9D8B030D-6E8A-4147-A177-3AD203B41FA5}">
                      <a16:colId xmlns:a16="http://schemas.microsoft.com/office/drawing/2014/main" val="1673042428"/>
                    </a:ext>
                  </a:extLst>
                </a:gridCol>
              </a:tblGrid>
              <a:tr h="919057">
                <a:tc>
                  <a:txBody>
                    <a:bodyPr/>
                    <a:lstStyle/>
                    <a:p>
                      <a:pPr algn="ctr"/>
                      <a:r>
                        <a:rPr lang="en-US" b="1" dirty="0"/>
                        <a:t>Variable</a:t>
                      </a:r>
                    </a:p>
                  </a:txBody>
                  <a:tcPr anchor="ctr">
                    <a:solidFill>
                      <a:srgbClr val="FFDE59"/>
                    </a:solidFill>
                  </a:tcPr>
                </a:tc>
                <a:tc>
                  <a:txBody>
                    <a:bodyPr/>
                    <a:lstStyle/>
                    <a:p>
                      <a:pPr algn="ctr"/>
                      <a:r>
                        <a:rPr lang="en-US" b="1" dirty="0"/>
                        <a:t>Mean</a:t>
                      </a:r>
                    </a:p>
                  </a:txBody>
                  <a:tcPr anchor="ctr">
                    <a:solidFill>
                      <a:srgbClr val="FFDE59"/>
                    </a:solidFill>
                  </a:tcPr>
                </a:tc>
                <a:tc>
                  <a:txBody>
                    <a:bodyPr/>
                    <a:lstStyle/>
                    <a:p>
                      <a:pPr algn="ctr"/>
                      <a:r>
                        <a:rPr lang="en-US" b="1" dirty="0"/>
                        <a:t>Mode</a:t>
                      </a:r>
                    </a:p>
                  </a:txBody>
                  <a:tcPr anchor="ctr">
                    <a:solidFill>
                      <a:srgbClr val="FFDE59"/>
                    </a:solidFill>
                  </a:tcPr>
                </a:tc>
                <a:tc>
                  <a:txBody>
                    <a:bodyPr/>
                    <a:lstStyle/>
                    <a:p>
                      <a:pPr algn="ctr"/>
                      <a:r>
                        <a:rPr lang="en-US" b="1" dirty="0"/>
                        <a:t>Standard Deviation</a:t>
                      </a:r>
                    </a:p>
                  </a:txBody>
                  <a:tcPr anchor="ctr">
                    <a:solidFill>
                      <a:srgbClr val="FFDE59"/>
                    </a:solidFill>
                  </a:tcPr>
                </a:tc>
                <a:tc>
                  <a:txBody>
                    <a:bodyPr/>
                    <a:lstStyle/>
                    <a:p>
                      <a:pPr algn="ctr"/>
                      <a:r>
                        <a:rPr lang="en-US" b="1" dirty="0"/>
                        <a:t>IQR</a:t>
                      </a:r>
                    </a:p>
                  </a:txBody>
                  <a:tcPr anchor="ctr">
                    <a:solidFill>
                      <a:srgbClr val="FFDE59"/>
                    </a:solidFill>
                  </a:tcPr>
                </a:tc>
                <a:tc>
                  <a:txBody>
                    <a:bodyPr/>
                    <a:lstStyle/>
                    <a:p>
                      <a:pPr algn="ctr"/>
                      <a:r>
                        <a:rPr lang="en-US" b="1" dirty="0"/>
                        <a:t>Skewness</a:t>
                      </a:r>
                    </a:p>
                  </a:txBody>
                  <a:tcPr anchor="ctr">
                    <a:solidFill>
                      <a:srgbClr val="FFDE59"/>
                    </a:solidFill>
                  </a:tcPr>
                </a:tc>
                <a:tc>
                  <a:txBody>
                    <a:bodyPr/>
                    <a:lstStyle/>
                    <a:p>
                      <a:pPr algn="ctr"/>
                      <a:r>
                        <a:rPr lang="en-US" b="1" dirty="0"/>
                        <a:t>Kurtosis</a:t>
                      </a:r>
                    </a:p>
                  </a:txBody>
                  <a:tcPr anchor="ctr">
                    <a:solidFill>
                      <a:srgbClr val="FFDE59"/>
                    </a:solidFill>
                  </a:tcPr>
                </a:tc>
                <a:extLst>
                  <a:ext uri="{0D108BD9-81ED-4DB2-BD59-A6C34878D82A}">
                    <a16:rowId xmlns:a16="http://schemas.microsoft.com/office/drawing/2014/main" val="4269463141"/>
                  </a:ext>
                </a:extLst>
              </a:tr>
              <a:tr h="532469">
                <a:tc>
                  <a:txBody>
                    <a:bodyPr/>
                    <a:lstStyle/>
                    <a:p>
                      <a:r>
                        <a:rPr lang="en-US" b="1" dirty="0"/>
                        <a:t>Hits</a:t>
                      </a:r>
                    </a:p>
                  </a:txBody>
                  <a:tcPr/>
                </a:tc>
                <a:tc>
                  <a:txBody>
                    <a:bodyPr/>
                    <a:lstStyle/>
                    <a:p>
                      <a:pPr algn="ctr"/>
                      <a:r>
                        <a:rPr lang="en-US" dirty="0"/>
                        <a:t>107.83</a:t>
                      </a:r>
                    </a:p>
                  </a:txBody>
                  <a:tcPr/>
                </a:tc>
                <a:tc>
                  <a:txBody>
                    <a:bodyPr/>
                    <a:lstStyle/>
                    <a:p>
                      <a:pPr algn="ctr"/>
                      <a:r>
                        <a:rPr lang="en-US" dirty="0"/>
                        <a:t>70.0</a:t>
                      </a:r>
                    </a:p>
                  </a:txBody>
                  <a:tcPr/>
                </a:tc>
                <a:tc>
                  <a:txBody>
                    <a:bodyPr/>
                    <a:lstStyle/>
                    <a:p>
                      <a:pPr algn="ctr"/>
                      <a:r>
                        <a:rPr lang="en-US" dirty="0"/>
                        <a:t>45.13</a:t>
                      </a:r>
                    </a:p>
                  </a:txBody>
                  <a:tcPr/>
                </a:tc>
                <a:tc>
                  <a:txBody>
                    <a:bodyPr/>
                    <a:lstStyle/>
                    <a:p>
                      <a:pPr algn="ctr"/>
                      <a:r>
                        <a:rPr lang="en-US" dirty="0"/>
                        <a:t>70.0</a:t>
                      </a:r>
                    </a:p>
                  </a:txBody>
                  <a:tcPr/>
                </a:tc>
                <a:tc>
                  <a:txBody>
                    <a:bodyPr/>
                    <a:lstStyle/>
                    <a:p>
                      <a:pPr algn="ctr"/>
                      <a:r>
                        <a:rPr lang="en-US" dirty="0"/>
                        <a:t>0.24</a:t>
                      </a:r>
                    </a:p>
                  </a:txBody>
                  <a:tcPr/>
                </a:tc>
                <a:tc>
                  <a:txBody>
                    <a:bodyPr/>
                    <a:lstStyle/>
                    <a:p>
                      <a:pPr algn="ctr"/>
                      <a:r>
                        <a:rPr lang="en-US" dirty="0"/>
                        <a:t>-0.54</a:t>
                      </a:r>
                    </a:p>
                  </a:txBody>
                  <a:tcPr/>
                </a:tc>
                <a:extLst>
                  <a:ext uri="{0D108BD9-81ED-4DB2-BD59-A6C34878D82A}">
                    <a16:rowId xmlns:a16="http://schemas.microsoft.com/office/drawing/2014/main" val="4083992995"/>
                  </a:ext>
                </a:extLst>
              </a:tr>
              <a:tr h="532469">
                <a:tc>
                  <a:txBody>
                    <a:bodyPr/>
                    <a:lstStyle/>
                    <a:p>
                      <a:r>
                        <a:rPr lang="en-US" b="1" dirty="0"/>
                        <a:t>Home Runs</a:t>
                      </a:r>
                    </a:p>
                  </a:txBody>
                  <a:tcPr/>
                </a:tc>
                <a:tc>
                  <a:txBody>
                    <a:bodyPr/>
                    <a:lstStyle/>
                    <a:p>
                      <a:pPr algn="ctr"/>
                      <a:r>
                        <a:rPr lang="en-US" dirty="0"/>
                        <a:t>11.62</a:t>
                      </a:r>
                    </a:p>
                  </a:txBody>
                  <a:tcPr/>
                </a:tc>
                <a:tc>
                  <a:txBody>
                    <a:bodyPr/>
                    <a:lstStyle/>
                    <a:p>
                      <a:pPr algn="ctr"/>
                      <a:r>
                        <a:rPr lang="en-US" dirty="0"/>
                        <a:t>5.0</a:t>
                      </a:r>
                    </a:p>
                  </a:txBody>
                  <a:tcPr/>
                </a:tc>
                <a:tc>
                  <a:txBody>
                    <a:bodyPr/>
                    <a:lstStyle/>
                    <a:p>
                      <a:pPr algn="ctr"/>
                      <a:r>
                        <a:rPr lang="en-US" dirty="0"/>
                        <a:t>8.76</a:t>
                      </a:r>
                    </a:p>
                  </a:txBody>
                  <a:tcPr/>
                </a:tc>
                <a:tc>
                  <a:txBody>
                    <a:bodyPr/>
                    <a:lstStyle/>
                    <a:p>
                      <a:pPr algn="ctr"/>
                      <a:r>
                        <a:rPr lang="en-US" dirty="0"/>
                        <a:t>13.0</a:t>
                      </a:r>
                    </a:p>
                  </a:txBody>
                  <a:tcPr/>
                </a:tc>
                <a:tc>
                  <a:txBody>
                    <a:bodyPr/>
                    <a:lstStyle/>
                    <a:p>
                      <a:pPr algn="ctr"/>
                      <a:r>
                        <a:rPr lang="en-US" dirty="0"/>
                        <a:t>0.79</a:t>
                      </a:r>
                    </a:p>
                  </a:txBody>
                  <a:tcPr/>
                </a:tc>
                <a:tc>
                  <a:txBody>
                    <a:bodyPr/>
                    <a:lstStyle/>
                    <a:p>
                      <a:pPr algn="ctr"/>
                      <a:r>
                        <a:rPr lang="en-US" dirty="0"/>
                        <a:t>-0.18</a:t>
                      </a:r>
                    </a:p>
                  </a:txBody>
                  <a:tcPr/>
                </a:tc>
                <a:extLst>
                  <a:ext uri="{0D108BD9-81ED-4DB2-BD59-A6C34878D82A}">
                    <a16:rowId xmlns:a16="http://schemas.microsoft.com/office/drawing/2014/main" val="3665515531"/>
                  </a:ext>
                </a:extLst>
              </a:tr>
              <a:tr h="532469">
                <a:tc>
                  <a:txBody>
                    <a:bodyPr/>
                    <a:lstStyle/>
                    <a:p>
                      <a:r>
                        <a:rPr lang="en-US" b="1" dirty="0"/>
                        <a:t>RBI</a:t>
                      </a:r>
                    </a:p>
                  </a:txBody>
                  <a:tcPr/>
                </a:tc>
                <a:tc>
                  <a:txBody>
                    <a:bodyPr/>
                    <a:lstStyle/>
                    <a:p>
                      <a:pPr algn="ctr"/>
                      <a:r>
                        <a:rPr lang="en-US" dirty="0"/>
                        <a:t>51.49</a:t>
                      </a:r>
                    </a:p>
                  </a:txBody>
                  <a:tcPr/>
                </a:tc>
                <a:tc>
                  <a:txBody>
                    <a:bodyPr/>
                    <a:lstStyle/>
                    <a:p>
                      <a:pPr algn="ctr"/>
                      <a:r>
                        <a:rPr lang="en-US" dirty="0"/>
                        <a:t>29.0</a:t>
                      </a:r>
                    </a:p>
                  </a:txBody>
                  <a:tcPr/>
                </a:tc>
                <a:tc>
                  <a:txBody>
                    <a:bodyPr/>
                    <a:lstStyle/>
                    <a:p>
                      <a:pPr algn="ctr"/>
                      <a:r>
                        <a:rPr lang="en-US" dirty="0"/>
                        <a:t>25.88</a:t>
                      </a:r>
                    </a:p>
                  </a:txBody>
                  <a:tcPr/>
                </a:tc>
                <a:tc>
                  <a:txBody>
                    <a:bodyPr/>
                    <a:lstStyle/>
                    <a:p>
                      <a:pPr algn="ctr"/>
                      <a:r>
                        <a:rPr lang="en-US" dirty="0"/>
                        <a:t>41.0</a:t>
                      </a:r>
                    </a:p>
                  </a:txBody>
                  <a:tcPr/>
                </a:tc>
                <a:tc>
                  <a:txBody>
                    <a:bodyPr/>
                    <a:lstStyle/>
                    <a:p>
                      <a:pPr algn="ctr"/>
                      <a:r>
                        <a:rPr lang="en-US" dirty="0"/>
                        <a:t>0.56</a:t>
                      </a:r>
                    </a:p>
                  </a:txBody>
                  <a:tcPr/>
                </a:tc>
                <a:tc>
                  <a:txBody>
                    <a:bodyPr/>
                    <a:lstStyle/>
                    <a:p>
                      <a:pPr algn="ctr"/>
                      <a:r>
                        <a:rPr lang="en-US" dirty="0"/>
                        <a:t>-0.41</a:t>
                      </a:r>
                    </a:p>
                  </a:txBody>
                  <a:tcPr/>
                </a:tc>
                <a:extLst>
                  <a:ext uri="{0D108BD9-81ED-4DB2-BD59-A6C34878D82A}">
                    <a16:rowId xmlns:a16="http://schemas.microsoft.com/office/drawing/2014/main" val="4157898819"/>
                  </a:ext>
                </a:extLst>
              </a:tr>
              <a:tr h="532469">
                <a:tc>
                  <a:txBody>
                    <a:bodyPr/>
                    <a:lstStyle/>
                    <a:p>
                      <a:r>
                        <a:rPr lang="en-US" b="1" dirty="0"/>
                        <a:t>Salary</a:t>
                      </a:r>
                    </a:p>
                  </a:txBody>
                  <a:tcPr/>
                </a:tc>
                <a:tc>
                  <a:txBody>
                    <a:bodyPr/>
                    <a:lstStyle/>
                    <a:p>
                      <a:pPr algn="ctr"/>
                      <a:r>
                        <a:rPr lang="en-US" dirty="0"/>
                        <a:t>535.93</a:t>
                      </a:r>
                    </a:p>
                  </a:txBody>
                  <a:tcPr/>
                </a:tc>
                <a:tc>
                  <a:txBody>
                    <a:bodyPr/>
                    <a:lstStyle/>
                    <a:p>
                      <a:pPr algn="ctr"/>
                      <a:r>
                        <a:rPr lang="en-US" dirty="0"/>
                        <a:t>750.0</a:t>
                      </a:r>
                    </a:p>
                  </a:txBody>
                  <a:tcPr/>
                </a:tc>
                <a:tc>
                  <a:txBody>
                    <a:bodyPr/>
                    <a:lstStyle/>
                    <a:p>
                      <a:pPr algn="ctr"/>
                      <a:r>
                        <a:rPr lang="en-US" dirty="0"/>
                        <a:t>451.12</a:t>
                      </a:r>
                    </a:p>
                  </a:txBody>
                  <a:tcPr/>
                </a:tc>
                <a:tc>
                  <a:txBody>
                    <a:bodyPr/>
                    <a:lstStyle/>
                    <a:p>
                      <a:pPr algn="ctr"/>
                      <a:r>
                        <a:rPr lang="en-US" dirty="0"/>
                        <a:t>560.0</a:t>
                      </a:r>
                    </a:p>
                  </a:txBody>
                  <a:tcPr/>
                </a:tc>
                <a:tc>
                  <a:txBody>
                    <a:bodyPr/>
                    <a:lstStyle/>
                    <a:p>
                      <a:pPr algn="ctr"/>
                      <a:r>
                        <a:rPr lang="en-US" dirty="0"/>
                        <a:t>1.59</a:t>
                      </a:r>
                    </a:p>
                  </a:txBody>
                  <a:tcPr/>
                </a:tc>
                <a:tc>
                  <a:txBody>
                    <a:bodyPr/>
                    <a:lstStyle/>
                    <a:p>
                      <a:pPr algn="ctr"/>
                      <a:r>
                        <a:rPr lang="en-US" dirty="0"/>
                        <a:t>3.06</a:t>
                      </a:r>
                    </a:p>
                  </a:txBody>
                  <a:tcPr/>
                </a:tc>
                <a:extLst>
                  <a:ext uri="{0D108BD9-81ED-4DB2-BD59-A6C34878D82A}">
                    <a16:rowId xmlns:a16="http://schemas.microsoft.com/office/drawing/2014/main" val="2403028359"/>
                  </a:ext>
                </a:extLst>
              </a:tr>
              <a:tr h="532469">
                <a:tc>
                  <a:txBody>
                    <a:bodyPr/>
                    <a:lstStyle/>
                    <a:p>
                      <a:r>
                        <a:rPr lang="en-US" b="1" dirty="0"/>
                        <a:t>Years</a:t>
                      </a:r>
                    </a:p>
                  </a:txBody>
                  <a:tcPr/>
                </a:tc>
                <a:tc>
                  <a:txBody>
                    <a:bodyPr/>
                    <a:lstStyle/>
                    <a:p>
                      <a:pPr algn="ctr"/>
                      <a:r>
                        <a:rPr lang="en-US" dirty="0"/>
                        <a:t>7.31</a:t>
                      </a:r>
                    </a:p>
                  </a:txBody>
                  <a:tcPr/>
                </a:tc>
                <a:tc>
                  <a:txBody>
                    <a:bodyPr/>
                    <a:lstStyle/>
                    <a:p>
                      <a:pPr algn="ctr"/>
                      <a:r>
                        <a:rPr lang="en-US" dirty="0"/>
                        <a:t>4.0</a:t>
                      </a:r>
                    </a:p>
                  </a:txBody>
                  <a:tcPr/>
                </a:tc>
                <a:tc>
                  <a:txBody>
                    <a:bodyPr/>
                    <a:lstStyle/>
                    <a:p>
                      <a:pPr algn="ctr"/>
                      <a:r>
                        <a:rPr lang="en-US" dirty="0"/>
                        <a:t>4.79</a:t>
                      </a:r>
                    </a:p>
                  </a:txBody>
                  <a:tcPr/>
                </a:tc>
                <a:tc>
                  <a:txBody>
                    <a:bodyPr/>
                    <a:lstStyle/>
                    <a:p>
                      <a:pPr algn="ctr"/>
                      <a:r>
                        <a:rPr lang="en-US" dirty="0"/>
                        <a:t>6.0</a:t>
                      </a:r>
                    </a:p>
                  </a:txBody>
                  <a:tcPr/>
                </a:tc>
                <a:tc>
                  <a:txBody>
                    <a:bodyPr/>
                    <a:lstStyle/>
                    <a:p>
                      <a:pPr algn="ctr"/>
                      <a:r>
                        <a:rPr lang="en-US" dirty="0"/>
                        <a:t>0.81</a:t>
                      </a:r>
                    </a:p>
                  </a:txBody>
                  <a:tcPr/>
                </a:tc>
                <a:tc>
                  <a:txBody>
                    <a:bodyPr/>
                    <a:lstStyle/>
                    <a:p>
                      <a:pPr algn="ctr"/>
                      <a:r>
                        <a:rPr lang="en-US" dirty="0"/>
                        <a:t>-0.06</a:t>
                      </a:r>
                    </a:p>
                  </a:txBody>
                  <a:tcPr/>
                </a:tc>
                <a:extLst>
                  <a:ext uri="{0D108BD9-81ED-4DB2-BD59-A6C34878D82A}">
                    <a16:rowId xmlns:a16="http://schemas.microsoft.com/office/drawing/2014/main" val="555682233"/>
                  </a:ext>
                </a:extLst>
              </a:tr>
            </a:tbl>
          </a:graphicData>
        </a:graphic>
      </p:graphicFrame>
      <p:sp>
        <p:nvSpPr>
          <p:cNvPr id="4" name="TextBox 3">
            <a:extLst>
              <a:ext uri="{FF2B5EF4-FFF2-40B4-BE49-F238E27FC236}">
                <a16:creationId xmlns:a16="http://schemas.microsoft.com/office/drawing/2014/main" id="{277DC140-70F0-DBC8-7D5D-1D42AE252E31}"/>
              </a:ext>
            </a:extLst>
          </p:cNvPr>
          <p:cNvSpPr txBox="1"/>
          <p:nvPr/>
        </p:nvSpPr>
        <p:spPr>
          <a:xfrm>
            <a:off x="1676397" y="2171698"/>
            <a:ext cx="6019800" cy="553998"/>
          </a:xfrm>
          <a:prstGeom prst="rect">
            <a:avLst/>
          </a:prstGeom>
          <a:noFill/>
        </p:spPr>
        <p:txBody>
          <a:bodyPr wrap="square" rtlCol="0">
            <a:spAutoFit/>
          </a:bodyPr>
          <a:lstStyle/>
          <a:p>
            <a:r>
              <a:rPr lang="en-US" sz="3000" b="1" dirty="0"/>
              <a:t>Numerical Variables</a:t>
            </a:r>
          </a:p>
        </p:txBody>
      </p:sp>
      <p:sp>
        <p:nvSpPr>
          <p:cNvPr id="10" name="TextBox 10">
            <a:extLst>
              <a:ext uri="{FF2B5EF4-FFF2-40B4-BE49-F238E27FC236}">
                <a16:creationId xmlns:a16="http://schemas.microsoft.com/office/drawing/2014/main" id="{6AA66C2D-E7DD-E7EA-4DFC-BA25996608BA}"/>
              </a:ext>
            </a:extLst>
          </p:cNvPr>
          <p:cNvSpPr txBox="1"/>
          <p:nvPr/>
        </p:nvSpPr>
        <p:spPr>
          <a:xfrm>
            <a:off x="457200" y="424634"/>
            <a:ext cx="13487400" cy="1213666"/>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DESCRIPTIVE STATISTICS</a:t>
            </a:r>
          </a:p>
        </p:txBody>
      </p:sp>
      <p:grpSp>
        <p:nvGrpSpPr>
          <p:cNvPr id="11" name="Group 8">
            <a:extLst>
              <a:ext uri="{FF2B5EF4-FFF2-40B4-BE49-F238E27FC236}">
                <a16:creationId xmlns:a16="http://schemas.microsoft.com/office/drawing/2014/main" id="{A144BBA2-DF57-F469-8960-D9791143238D}"/>
              </a:ext>
            </a:extLst>
          </p:cNvPr>
          <p:cNvGrpSpPr/>
          <p:nvPr/>
        </p:nvGrpSpPr>
        <p:grpSpPr>
          <a:xfrm>
            <a:off x="457196" y="7048498"/>
            <a:ext cx="17526003" cy="2813868"/>
            <a:chOff x="0" y="0"/>
            <a:chExt cx="9866277" cy="2057400"/>
          </a:xfrm>
        </p:grpSpPr>
        <p:grpSp>
          <p:nvGrpSpPr>
            <p:cNvPr id="12" name="Group 9">
              <a:extLst>
                <a:ext uri="{FF2B5EF4-FFF2-40B4-BE49-F238E27FC236}">
                  <a16:creationId xmlns:a16="http://schemas.microsoft.com/office/drawing/2014/main" id="{BADDB300-3066-98FC-9018-4362A275C750}"/>
                </a:ext>
              </a:extLst>
            </p:cNvPr>
            <p:cNvGrpSpPr/>
            <p:nvPr/>
          </p:nvGrpSpPr>
          <p:grpSpPr>
            <a:xfrm>
              <a:off x="0" y="0"/>
              <a:ext cx="2057400" cy="2057400"/>
              <a:chOff x="0" y="0"/>
              <a:chExt cx="406400" cy="406400"/>
            </a:xfrm>
          </p:grpSpPr>
          <p:sp>
            <p:nvSpPr>
              <p:cNvPr id="18" name="Freeform 10">
                <a:extLst>
                  <a:ext uri="{FF2B5EF4-FFF2-40B4-BE49-F238E27FC236}">
                    <a16:creationId xmlns:a16="http://schemas.microsoft.com/office/drawing/2014/main" id="{24D98C95-C79F-A203-EBA7-99D794DE0A5D}"/>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nchor="ctr"/>
              <a:lstStyle/>
              <a:p>
                <a:r>
                  <a:rPr lang="en-US" sz="4000" b="1" dirty="0"/>
                  <a:t>Numerical Variable Summary</a:t>
                </a:r>
              </a:p>
            </p:txBody>
          </p:sp>
          <p:sp>
            <p:nvSpPr>
              <p:cNvPr id="19" name="TextBox 11">
                <a:extLst>
                  <a:ext uri="{FF2B5EF4-FFF2-40B4-BE49-F238E27FC236}">
                    <a16:creationId xmlns:a16="http://schemas.microsoft.com/office/drawing/2014/main" id="{DF8A38DC-AF8C-E8BE-B6CB-05B546AFE866}"/>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13" name="Group 12">
              <a:extLst>
                <a:ext uri="{FF2B5EF4-FFF2-40B4-BE49-F238E27FC236}">
                  <a16:creationId xmlns:a16="http://schemas.microsoft.com/office/drawing/2014/main" id="{101E7326-6242-6534-DD69-9F07114EE276}"/>
                </a:ext>
              </a:extLst>
            </p:cNvPr>
            <p:cNvGrpSpPr/>
            <p:nvPr/>
          </p:nvGrpSpPr>
          <p:grpSpPr>
            <a:xfrm>
              <a:off x="2057400" y="0"/>
              <a:ext cx="7808877" cy="2057400"/>
              <a:chOff x="0" y="0"/>
              <a:chExt cx="1542494" cy="406400"/>
            </a:xfrm>
          </p:grpSpPr>
          <p:sp>
            <p:nvSpPr>
              <p:cNvPr id="16" name="Freeform 13">
                <a:extLst>
                  <a:ext uri="{FF2B5EF4-FFF2-40B4-BE49-F238E27FC236}">
                    <a16:creationId xmlns:a16="http://schemas.microsoft.com/office/drawing/2014/main" id="{E5F04754-A704-A5E5-21C5-F370AC2CF28D}"/>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dirty="0"/>
              </a:p>
            </p:txBody>
          </p:sp>
          <p:sp>
            <p:nvSpPr>
              <p:cNvPr id="17" name="TextBox 14">
                <a:extLst>
                  <a:ext uri="{FF2B5EF4-FFF2-40B4-BE49-F238E27FC236}">
                    <a16:creationId xmlns:a16="http://schemas.microsoft.com/office/drawing/2014/main" id="{A7059861-7127-C0DE-8BC7-068150243B89}"/>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14" name="TextBox 15">
              <a:extLst>
                <a:ext uri="{FF2B5EF4-FFF2-40B4-BE49-F238E27FC236}">
                  <a16:creationId xmlns:a16="http://schemas.microsoft.com/office/drawing/2014/main" id="{D0D45C61-6BD5-3F64-985B-A6D300FFEE05}"/>
                </a:ext>
              </a:extLst>
            </p:cNvPr>
            <p:cNvSpPr txBox="1"/>
            <p:nvPr/>
          </p:nvSpPr>
          <p:spPr>
            <a:xfrm>
              <a:off x="381062" y="688763"/>
              <a:ext cx="1295277" cy="622723"/>
            </a:xfrm>
            <a:prstGeom prst="rect">
              <a:avLst/>
            </a:prstGeom>
          </p:spPr>
          <p:txBody>
            <a:bodyPr lIns="0" tIns="0" rIns="0" bIns="0" rtlCol="0" anchor="t">
              <a:spAutoFit/>
            </a:bodyPr>
            <a:lstStyle/>
            <a:p>
              <a:pPr algn="ctr">
                <a:lnSpc>
                  <a:spcPts val="3919"/>
                </a:lnSpc>
                <a:spcBef>
                  <a:spcPct val="0"/>
                </a:spcBef>
              </a:pPr>
              <a:endParaRPr lang="en-US" sz="2799" b="1" dirty="0">
                <a:solidFill>
                  <a:srgbClr val="000000"/>
                </a:solidFill>
                <a:latin typeface="Inter Medium"/>
                <a:ea typeface="Inter Medium"/>
                <a:cs typeface="Inter Medium"/>
                <a:sym typeface="Inter Medium"/>
              </a:endParaRPr>
            </a:p>
          </p:txBody>
        </p:sp>
        <p:sp>
          <p:nvSpPr>
            <p:cNvPr id="15" name="TextBox 16">
              <a:extLst>
                <a:ext uri="{FF2B5EF4-FFF2-40B4-BE49-F238E27FC236}">
                  <a16:creationId xmlns:a16="http://schemas.microsoft.com/office/drawing/2014/main" id="{4C6F04DC-4AC2-F3F6-9DED-090F59094D52}"/>
                </a:ext>
              </a:extLst>
            </p:cNvPr>
            <p:cNvSpPr txBox="1"/>
            <p:nvPr/>
          </p:nvSpPr>
          <p:spPr>
            <a:xfrm>
              <a:off x="2292103" y="154627"/>
              <a:ext cx="6496297" cy="1610643"/>
            </a:xfrm>
            <a:prstGeom prst="rect">
              <a:avLst/>
            </a:prstGeom>
          </p:spPr>
          <p:txBody>
            <a:bodyPr lIns="0" tIns="0" rIns="0" bIns="0" rtlCol="0" anchor="t">
              <a:spAutoFit/>
            </a:bodyPr>
            <a:lstStyle/>
            <a:p>
              <a:pPr algn="l">
                <a:lnSpc>
                  <a:spcPts val="2940"/>
                </a:lnSpc>
                <a:spcBef>
                  <a:spcPct val="0"/>
                </a:spcBef>
              </a:pPr>
              <a:r>
                <a:rPr lang="en-US" sz="2100" dirty="0">
                  <a:solidFill>
                    <a:srgbClr val="000000"/>
                  </a:solidFill>
                  <a:latin typeface="Inter Medium"/>
                  <a:ea typeface="Inter Medium"/>
                  <a:cs typeface="Inter Medium"/>
                  <a:sym typeface="Inter Medium"/>
                </a:rPr>
                <a:t>As you can see from the figure, salary has a mean of $535k but an even higher mode of $750K. This shows that there might be a skew. Based on IQR and the standard deviation, salary shows the largest spread meaning that there’s a wide range in player earnings. By viewing the skewness and kurtosis results, you can see that hits, home runs, RBI, and number of years in the league have a right skew. This suggests that the performance metrics lean more towards the left side, so the lower end.  </a:t>
              </a:r>
            </a:p>
          </p:txBody>
        </p:sp>
      </p:grpSp>
      <p:grpSp>
        <p:nvGrpSpPr>
          <p:cNvPr id="20" name="Group 6">
            <a:extLst>
              <a:ext uri="{FF2B5EF4-FFF2-40B4-BE49-F238E27FC236}">
                <a16:creationId xmlns:a16="http://schemas.microsoft.com/office/drawing/2014/main" id="{E56FA92D-7EF5-0614-1F0A-C1DCFD414D7F}"/>
              </a:ext>
            </a:extLst>
          </p:cNvPr>
          <p:cNvGrpSpPr/>
          <p:nvPr/>
        </p:nvGrpSpPr>
        <p:grpSpPr>
          <a:xfrm>
            <a:off x="-2098838" y="-669001"/>
            <a:ext cx="16266314" cy="4364701"/>
            <a:chOff x="0" y="0"/>
            <a:chExt cx="1890058" cy="507155"/>
          </a:xfrm>
        </p:grpSpPr>
        <p:sp>
          <p:nvSpPr>
            <p:cNvPr id="21" name="Freeform 7">
              <a:extLst>
                <a:ext uri="{FF2B5EF4-FFF2-40B4-BE49-F238E27FC236}">
                  <a16:creationId xmlns:a16="http://schemas.microsoft.com/office/drawing/2014/main" id="{3C1F9AF5-1347-A92B-1476-F0E4D9267622}"/>
                </a:ext>
              </a:extLst>
            </p:cNvPr>
            <p:cNvSpPr/>
            <p:nvPr/>
          </p:nvSpPr>
          <p:spPr>
            <a:xfrm>
              <a:off x="0" y="0"/>
              <a:ext cx="1890058" cy="507155"/>
            </a:xfrm>
            <a:custGeom>
              <a:avLst/>
              <a:gdLst/>
              <a:ahLst/>
              <a:cxnLst/>
              <a:rect l="l" t="t" r="r" b="b"/>
              <a:pathLst>
                <a:path w="1890058" h="507155">
                  <a:moveTo>
                    <a:pt x="203200" y="0"/>
                  </a:moveTo>
                  <a:lnTo>
                    <a:pt x="1890058" y="0"/>
                  </a:lnTo>
                  <a:lnTo>
                    <a:pt x="1686858" y="507155"/>
                  </a:lnTo>
                  <a:lnTo>
                    <a:pt x="0" y="507155"/>
                  </a:lnTo>
                  <a:lnTo>
                    <a:pt x="203200" y="0"/>
                  </a:lnTo>
                  <a:close/>
                </a:path>
              </a:pathLst>
            </a:custGeom>
            <a:blipFill>
              <a:blip r:embed="rId2">
                <a:alphaModFix amt="20000"/>
              </a:blip>
              <a:stretch>
                <a:fillRect t="-74148" b="-74148"/>
              </a:stretch>
            </a:blipFill>
          </p:spPr>
          <p:txBody>
            <a:bodyPr/>
            <a:lstStyle/>
            <a:p>
              <a:endParaRPr lang="en-US"/>
            </a:p>
          </p:txBody>
        </p:sp>
      </p:grpSp>
      <p:grpSp>
        <p:nvGrpSpPr>
          <p:cNvPr id="22" name="Group 8">
            <a:extLst>
              <a:ext uri="{FF2B5EF4-FFF2-40B4-BE49-F238E27FC236}">
                <a16:creationId xmlns:a16="http://schemas.microsoft.com/office/drawing/2014/main" id="{7589A700-FEAB-6669-91EF-2F5B2C0B467D}"/>
              </a:ext>
            </a:extLst>
          </p:cNvPr>
          <p:cNvGrpSpPr/>
          <p:nvPr/>
        </p:nvGrpSpPr>
        <p:grpSpPr>
          <a:xfrm>
            <a:off x="12613386" y="-669001"/>
            <a:ext cx="7371423" cy="4364701"/>
            <a:chOff x="0" y="0"/>
            <a:chExt cx="856520" cy="507155"/>
          </a:xfrm>
        </p:grpSpPr>
        <p:sp>
          <p:nvSpPr>
            <p:cNvPr id="23" name="Freeform 9">
              <a:extLst>
                <a:ext uri="{FF2B5EF4-FFF2-40B4-BE49-F238E27FC236}">
                  <a16:creationId xmlns:a16="http://schemas.microsoft.com/office/drawing/2014/main" id="{CA12999E-2098-F3C7-420C-A6A7B2BC330A}"/>
                </a:ext>
              </a:extLst>
            </p:cNvPr>
            <p:cNvSpPr/>
            <p:nvPr/>
          </p:nvSpPr>
          <p:spPr>
            <a:xfrm>
              <a:off x="0" y="0"/>
              <a:ext cx="856520" cy="507155"/>
            </a:xfrm>
            <a:custGeom>
              <a:avLst/>
              <a:gdLst/>
              <a:ahLst/>
              <a:cxnLst/>
              <a:rect l="l" t="t" r="r" b="b"/>
              <a:pathLst>
                <a:path w="856520" h="507155">
                  <a:moveTo>
                    <a:pt x="203200" y="0"/>
                  </a:moveTo>
                  <a:lnTo>
                    <a:pt x="856520" y="0"/>
                  </a:lnTo>
                  <a:lnTo>
                    <a:pt x="653320" y="507155"/>
                  </a:lnTo>
                  <a:lnTo>
                    <a:pt x="0" y="507155"/>
                  </a:lnTo>
                  <a:lnTo>
                    <a:pt x="203200" y="0"/>
                  </a:lnTo>
                  <a:close/>
                </a:path>
              </a:pathLst>
            </a:custGeom>
            <a:blipFill>
              <a:blip r:embed="rId3">
                <a:alphaModFix amt="20000"/>
              </a:blip>
              <a:stretch>
                <a:fillRect t="-13332" b="-13332"/>
              </a:stretch>
            </a:blipFill>
          </p:spPr>
          <p:txBody>
            <a:bodyPr/>
            <a:lstStyle/>
            <a:p>
              <a:endParaRPr lang="en-US"/>
            </a:p>
          </p:txBody>
        </p:sp>
      </p:grpSp>
      <p:sp>
        <p:nvSpPr>
          <p:cNvPr id="24" name="TextBox 9">
            <a:extLst>
              <a:ext uri="{FF2B5EF4-FFF2-40B4-BE49-F238E27FC236}">
                <a16:creationId xmlns:a16="http://schemas.microsoft.com/office/drawing/2014/main" id="{4D0E4DC1-5E71-087A-D959-EA1C1D74E560}"/>
              </a:ext>
            </a:extLst>
          </p:cNvPr>
          <p:cNvSpPr txBox="1"/>
          <p:nvPr/>
        </p:nvSpPr>
        <p:spPr>
          <a:xfrm>
            <a:off x="16764000" y="9684248"/>
            <a:ext cx="1270111" cy="356235"/>
          </a:xfrm>
          <a:prstGeom prst="rect">
            <a:avLst/>
          </a:prstGeom>
        </p:spPr>
        <p:txBody>
          <a:bodyPr lIns="0" tIns="0" rIns="0" bIns="0" rtlCol="0" anchor="t">
            <a:spAutoFit/>
          </a:bodyPr>
          <a:lstStyle/>
          <a:p>
            <a:pPr algn="r">
              <a:lnSpc>
                <a:spcPts val="2940"/>
              </a:lnSpc>
              <a:spcBef>
                <a:spcPct val="0"/>
              </a:spcBef>
            </a:pPr>
            <a:r>
              <a:rPr lang="en-US" sz="2100" b="1" dirty="0">
                <a:solidFill>
                  <a:srgbClr val="000000"/>
                </a:solidFill>
                <a:latin typeface="Inter Medium"/>
                <a:ea typeface="Inter Medium"/>
                <a:cs typeface="Inter Medium"/>
                <a:sym typeface="Inter Medium"/>
              </a:rPr>
              <a:t>Page 07</a:t>
            </a:r>
          </a:p>
        </p:txBody>
      </p:sp>
    </p:spTree>
    <p:extLst>
      <p:ext uri="{BB962C8B-B14F-4D97-AF65-F5344CB8AC3E}">
        <p14:creationId xmlns:p14="http://schemas.microsoft.com/office/powerpoint/2010/main" val="1774067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33059-8A60-FB3B-F6DD-2534072BD956}"/>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8A6C175-AB71-3C71-A82E-5B96439352E6}"/>
              </a:ext>
            </a:extLst>
          </p:cNvPr>
          <p:cNvGraphicFramePr>
            <a:graphicFrameLocks noGrp="1"/>
          </p:cNvGraphicFramePr>
          <p:nvPr>
            <p:extLst>
              <p:ext uri="{D42A27DB-BD31-4B8C-83A1-F6EECF244321}">
                <p14:modId xmlns:p14="http://schemas.microsoft.com/office/powerpoint/2010/main" val="1246084841"/>
              </p:ext>
            </p:extLst>
          </p:nvPr>
        </p:nvGraphicFramePr>
        <p:xfrm>
          <a:off x="1905000" y="3706283"/>
          <a:ext cx="14782803" cy="2199217"/>
        </p:xfrm>
        <a:graphic>
          <a:graphicData uri="http://schemas.openxmlformats.org/drawingml/2006/table">
            <a:tbl>
              <a:tblPr firstRow="1" bandRow="1">
                <a:tableStyleId>{5940675A-B579-460E-94D1-54222C63F5DA}</a:tableStyleId>
              </a:tblPr>
              <a:tblGrid>
                <a:gridCol w="4927601">
                  <a:extLst>
                    <a:ext uri="{9D8B030D-6E8A-4147-A177-3AD203B41FA5}">
                      <a16:colId xmlns:a16="http://schemas.microsoft.com/office/drawing/2014/main" val="3810934494"/>
                    </a:ext>
                  </a:extLst>
                </a:gridCol>
                <a:gridCol w="4927601">
                  <a:extLst>
                    <a:ext uri="{9D8B030D-6E8A-4147-A177-3AD203B41FA5}">
                      <a16:colId xmlns:a16="http://schemas.microsoft.com/office/drawing/2014/main" val="1098722353"/>
                    </a:ext>
                  </a:extLst>
                </a:gridCol>
                <a:gridCol w="4927601">
                  <a:extLst>
                    <a:ext uri="{9D8B030D-6E8A-4147-A177-3AD203B41FA5}">
                      <a16:colId xmlns:a16="http://schemas.microsoft.com/office/drawing/2014/main" val="1673042428"/>
                    </a:ext>
                  </a:extLst>
                </a:gridCol>
              </a:tblGrid>
              <a:tr h="919057">
                <a:tc>
                  <a:txBody>
                    <a:bodyPr/>
                    <a:lstStyle/>
                    <a:p>
                      <a:pPr algn="ctr"/>
                      <a:r>
                        <a:rPr lang="en-US" b="1" dirty="0"/>
                        <a:t>Variable</a:t>
                      </a:r>
                    </a:p>
                  </a:txBody>
                  <a:tcPr anchor="ctr">
                    <a:solidFill>
                      <a:srgbClr val="FFDE59"/>
                    </a:solidFill>
                  </a:tcPr>
                </a:tc>
                <a:tc>
                  <a:txBody>
                    <a:bodyPr/>
                    <a:lstStyle/>
                    <a:p>
                      <a:pPr algn="ctr"/>
                      <a:r>
                        <a:rPr lang="en-US" b="1" dirty="0"/>
                        <a:t>Mode</a:t>
                      </a:r>
                    </a:p>
                  </a:txBody>
                  <a:tcPr anchor="ctr">
                    <a:solidFill>
                      <a:srgbClr val="FFDE59"/>
                    </a:solidFill>
                  </a:tcPr>
                </a:tc>
                <a:tc>
                  <a:txBody>
                    <a:bodyPr/>
                    <a:lstStyle/>
                    <a:p>
                      <a:pPr algn="ctr"/>
                      <a:r>
                        <a:rPr lang="en-US" b="1" dirty="0"/>
                        <a:t>Frequency Count</a:t>
                      </a:r>
                    </a:p>
                  </a:txBody>
                  <a:tcPr anchor="ctr">
                    <a:solidFill>
                      <a:srgbClr val="FFDE59"/>
                    </a:solidFill>
                  </a:tcPr>
                </a:tc>
                <a:extLst>
                  <a:ext uri="{0D108BD9-81ED-4DB2-BD59-A6C34878D82A}">
                    <a16:rowId xmlns:a16="http://schemas.microsoft.com/office/drawing/2014/main" val="4269463141"/>
                  </a:ext>
                </a:extLst>
              </a:tr>
              <a:tr h="532469">
                <a:tc>
                  <a:txBody>
                    <a:bodyPr/>
                    <a:lstStyle/>
                    <a:p>
                      <a:r>
                        <a:rPr lang="en-US" b="1" dirty="0"/>
                        <a:t>League</a:t>
                      </a:r>
                    </a:p>
                  </a:txBody>
                  <a:tcPr/>
                </a:tc>
                <a:tc>
                  <a:txBody>
                    <a:bodyPr/>
                    <a:lstStyle/>
                    <a:p>
                      <a:pPr algn="ctr"/>
                      <a:r>
                        <a:rPr lang="en-US" dirty="0"/>
                        <a:t>American</a:t>
                      </a:r>
                    </a:p>
                  </a:txBody>
                  <a:tcPr/>
                </a:tc>
                <a:tc>
                  <a:txBody>
                    <a:bodyPr/>
                    <a:lstStyle/>
                    <a:p>
                      <a:pPr algn="ctr"/>
                      <a:r>
                        <a:rPr lang="en-US" dirty="0"/>
                        <a:t>American: 139</a:t>
                      </a:r>
                    </a:p>
                    <a:p>
                      <a:pPr algn="ctr"/>
                      <a:r>
                        <a:rPr lang="en-US" dirty="0"/>
                        <a:t>National: 124</a:t>
                      </a:r>
                    </a:p>
                  </a:txBody>
                  <a:tcPr/>
                </a:tc>
                <a:extLst>
                  <a:ext uri="{0D108BD9-81ED-4DB2-BD59-A6C34878D82A}">
                    <a16:rowId xmlns:a16="http://schemas.microsoft.com/office/drawing/2014/main" val="4083992995"/>
                  </a:ext>
                </a:extLst>
              </a:tr>
              <a:tr h="532469">
                <a:tc>
                  <a:txBody>
                    <a:bodyPr/>
                    <a:lstStyle/>
                    <a:p>
                      <a:r>
                        <a:rPr lang="en-US" b="1" dirty="0"/>
                        <a:t>Division</a:t>
                      </a:r>
                    </a:p>
                  </a:txBody>
                  <a:tcPr/>
                </a:tc>
                <a:tc>
                  <a:txBody>
                    <a:bodyPr/>
                    <a:lstStyle/>
                    <a:p>
                      <a:pPr algn="ctr"/>
                      <a:r>
                        <a:rPr lang="en-US" dirty="0"/>
                        <a:t>West</a:t>
                      </a:r>
                    </a:p>
                  </a:txBody>
                  <a:tcPr/>
                </a:tc>
                <a:tc>
                  <a:txBody>
                    <a:bodyPr/>
                    <a:lstStyle/>
                    <a:p>
                      <a:pPr algn="ctr"/>
                      <a:r>
                        <a:rPr lang="en-US" dirty="0"/>
                        <a:t>West: 134</a:t>
                      </a:r>
                    </a:p>
                    <a:p>
                      <a:pPr algn="ctr"/>
                      <a:r>
                        <a:rPr lang="en-US" dirty="0"/>
                        <a:t>East: 129</a:t>
                      </a:r>
                    </a:p>
                  </a:txBody>
                  <a:tcPr/>
                </a:tc>
                <a:extLst>
                  <a:ext uri="{0D108BD9-81ED-4DB2-BD59-A6C34878D82A}">
                    <a16:rowId xmlns:a16="http://schemas.microsoft.com/office/drawing/2014/main" val="3665515531"/>
                  </a:ext>
                </a:extLst>
              </a:tr>
            </a:tbl>
          </a:graphicData>
        </a:graphic>
      </p:graphicFrame>
      <p:sp>
        <p:nvSpPr>
          <p:cNvPr id="9" name="TextBox 8">
            <a:extLst>
              <a:ext uri="{FF2B5EF4-FFF2-40B4-BE49-F238E27FC236}">
                <a16:creationId xmlns:a16="http://schemas.microsoft.com/office/drawing/2014/main" id="{9F58A05E-5A21-562F-237C-2577363C4080}"/>
              </a:ext>
            </a:extLst>
          </p:cNvPr>
          <p:cNvSpPr txBox="1"/>
          <p:nvPr/>
        </p:nvSpPr>
        <p:spPr>
          <a:xfrm>
            <a:off x="1981200" y="2999885"/>
            <a:ext cx="6019800" cy="553998"/>
          </a:xfrm>
          <a:prstGeom prst="rect">
            <a:avLst/>
          </a:prstGeom>
          <a:noFill/>
        </p:spPr>
        <p:txBody>
          <a:bodyPr wrap="square" rtlCol="0">
            <a:spAutoFit/>
          </a:bodyPr>
          <a:lstStyle/>
          <a:p>
            <a:r>
              <a:rPr lang="en-US" sz="3000" b="1" dirty="0"/>
              <a:t>Categorical Variables</a:t>
            </a:r>
          </a:p>
        </p:txBody>
      </p:sp>
      <p:sp>
        <p:nvSpPr>
          <p:cNvPr id="10" name="TextBox 10">
            <a:extLst>
              <a:ext uri="{FF2B5EF4-FFF2-40B4-BE49-F238E27FC236}">
                <a16:creationId xmlns:a16="http://schemas.microsoft.com/office/drawing/2014/main" id="{40D3E3D4-E602-5025-A792-9A78179F1C81}"/>
              </a:ext>
            </a:extLst>
          </p:cNvPr>
          <p:cNvSpPr txBox="1"/>
          <p:nvPr/>
        </p:nvSpPr>
        <p:spPr>
          <a:xfrm>
            <a:off x="457200" y="424634"/>
            <a:ext cx="13487400" cy="1213666"/>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DESCRIPTIVE STATISTICS</a:t>
            </a:r>
          </a:p>
        </p:txBody>
      </p:sp>
      <p:grpSp>
        <p:nvGrpSpPr>
          <p:cNvPr id="5" name="Group 8">
            <a:extLst>
              <a:ext uri="{FF2B5EF4-FFF2-40B4-BE49-F238E27FC236}">
                <a16:creationId xmlns:a16="http://schemas.microsoft.com/office/drawing/2014/main" id="{053DC934-EED3-44E5-D215-3F058CE7F6CC}"/>
              </a:ext>
            </a:extLst>
          </p:cNvPr>
          <p:cNvGrpSpPr/>
          <p:nvPr/>
        </p:nvGrpSpPr>
        <p:grpSpPr>
          <a:xfrm>
            <a:off x="457196" y="7048498"/>
            <a:ext cx="17526003" cy="2813868"/>
            <a:chOff x="0" y="0"/>
            <a:chExt cx="9866277" cy="2057400"/>
          </a:xfrm>
        </p:grpSpPr>
        <p:grpSp>
          <p:nvGrpSpPr>
            <p:cNvPr id="6" name="Group 9">
              <a:extLst>
                <a:ext uri="{FF2B5EF4-FFF2-40B4-BE49-F238E27FC236}">
                  <a16:creationId xmlns:a16="http://schemas.microsoft.com/office/drawing/2014/main" id="{B18DCF17-B4AF-988A-C982-5E0727B9C165}"/>
                </a:ext>
              </a:extLst>
            </p:cNvPr>
            <p:cNvGrpSpPr/>
            <p:nvPr/>
          </p:nvGrpSpPr>
          <p:grpSpPr>
            <a:xfrm>
              <a:off x="0" y="0"/>
              <a:ext cx="2057400" cy="2057400"/>
              <a:chOff x="0" y="0"/>
              <a:chExt cx="406400" cy="406400"/>
            </a:xfrm>
          </p:grpSpPr>
          <p:sp>
            <p:nvSpPr>
              <p:cNvPr id="14" name="Freeform 10">
                <a:extLst>
                  <a:ext uri="{FF2B5EF4-FFF2-40B4-BE49-F238E27FC236}">
                    <a16:creationId xmlns:a16="http://schemas.microsoft.com/office/drawing/2014/main" id="{DA81815A-E1A9-3660-4874-B9B0160B7EFC}"/>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nchor="ctr"/>
              <a:lstStyle/>
              <a:p>
                <a:r>
                  <a:rPr lang="en-US" sz="4000" b="1" dirty="0"/>
                  <a:t>Categorical Variable Summary</a:t>
                </a:r>
              </a:p>
            </p:txBody>
          </p:sp>
          <p:sp>
            <p:nvSpPr>
              <p:cNvPr id="15" name="TextBox 11">
                <a:extLst>
                  <a:ext uri="{FF2B5EF4-FFF2-40B4-BE49-F238E27FC236}">
                    <a16:creationId xmlns:a16="http://schemas.microsoft.com/office/drawing/2014/main" id="{840681FB-9F5B-A86C-334D-4963B6ACDD05}"/>
                  </a:ext>
                </a:extLst>
              </p:cNvPr>
              <p:cNvSpPr txBox="1"/>
              <p:nvPr/>
            </p:nvSpPr>
            <p:spPr>
              <a:xfrm>
                <a:off x="0" y="-38100"/>
                <a:ext cx="406400" cy="444500"/>
              </a:xfrm>
              <a:prstGeom prst="rect">
                <a:avLst/>
              </a:prstGeom>
            </p:spPr>
            <p:txBody>
              <a:bodyPr lIns="50800" tIns="50800" rIns="50800" bIns="50800" rtlCol="0" anchor="ctr"/>
              <a:lstStyle/>
              <a:p>
                <a:pPr algn="ctr">
                  <a:lnSpc>
                    <a:spcPts val="2940"/>
                  </a:lnSpc>
                </a:pPr>
                <a:endParaRPr/>
              </a:p>
            </p:txBody>
          </p:sp>
        </p:grpSp>
        <p:grpSp>
          <p:nvGrpSpPr>
            <p:cNvPr id="7" name="Group 6">
              <a:extLst>
                <a:ext uri="{FF2B5EF4-FFF2-40B4-BE49-F238E27FC236}">
                  <a16:creationId xmlns:a16="http://schemas.microsoft.com/office/drawing/2014/main" id="{176EA855-BE28-A130-5F8A-B1E52587FD9A}"/>
                </a:ext>
              </a:extLst>
            </p:cNvPr>
            <p:cNvGrpSpPr/>
            <p:nvPr/>
          </p:nvGrpSpPr>
          <p:grpSpPr>
            <a:xfrm>
              <a:off x="2057400" y="0"/>
              <a:ext cx="7808877" cy="2057400"/>
              <a:chOff x="0" y="0"/>
              <a:chExt cx="1542494" cy="406400"/>
            </a:xfrm>
          </p:grpSpPr>
          <p:sp>
            <p:nvSpPr>
              <p:cNvPr id="12" name="Freeform 13">
                <a:extLst>
                  <a:ext uri="{FF2B5EF4-FFF2-40B4-BE49-F238E27FC236}">
                    <a16:creationId xmlns:a16="http://schemas.microsoft.com/office/drawing/2014/main" id="{52E34CD8-36F9-2EB4-329D-DEE8477044DA}"/>
                  </a:ext>
                </a:extLst>
              </p:cNvPr>
              <p:cNvSpPr/>
              <p:nvPr/>
            </p:nvSpPr>
            <p:spPr>
              <a:xfrm>
                <a:off x="0" y="0"/>
                <a:ext cx="1542494" cy="406400"/>
              </a:xfrm>
              <a:custGeom>
                <a:avLst/>
                <a:gdLst/>
                <a:ahLst/>
                <a:cxnLst/>
                <a:rect l="l" t="t" r="r" b="b"/>
                <a:pathLst>
                  <a:path w="1542494" h="406400">
                    <a:moveTo>
                      <a:pt x="0" y="0"/>
                    </a:moveTo>
                    <a:lnTo>
                      <a:pt x="1542494" y="0"/>
                    </a:lnTo>
                    <a:lnTo>
                      <a:pt x="1542494" y="406400"/>
                    </a:lnTo>
                    <a:lnTo>
                      <a:pt x="0" y="406400"/>
                    </a:lnTo>
                    <a:close/>
                  </a:path>
                </a:pathLst>
              </a:custGeom>
              <a:solidFill>
                <a:srgbClr val="EFEFEF"/>
              </a:solidFill>
            </p:spPr>
            <p:txBody>
              <a:bodyPr/>
              <a:lstStyle/>
              <a:p>
                <a:endParaRPr lang="en-US" dirty="0"/>
              </a:p>
            </p:txBody>
          </p:sp>
          <p:sp>
            <p:nvSpPr>
              <p:cNvPr id="13" name="TextBox 14">
                <a:extLst>
                  <a:ext uri="{FF2B5EF4-FFF2-40B4-BE49-F238E27FC236}">
                    <a16:creationId xmlns:a16="http://schemas.microsoft.com/office/drawing/2014/main" id="{D8F007A9-9A0D-65A2-D3F7-C0CB1C90BA8A}"/>
                  </a:ext>
                </a:extLst>
              </p:cNvPr>
              <p:cNvSpPr txBox="1"/>
              <p:nvPr/>
            </p:nvSpPr>
            <p:spPr>
              <a:xfrm>
                <a:off x="0" y="-38100"/>
                <a:ext cx="1542494" cy="444500"/>
              </a:xfrm>
              <a:prstGeom prst="rect">
                <a:avLst/>
              </a:prstGeom>
            </p:spPr>
            <p:txBody>
              <a:bodyPr lIns="50800" tIns="50800" rIns="50800" bIns="50800" rtlCol="0" anchor="ctr"/>
              <a:lstStyle/>
              <a:p>
                <a:pPr algn="ctr">
                  <a:lnSpc>
                    <a:spcPts val="2940"/>
                  </a:lnSpc>
                </a:pPr>
                <a:endParaRPr/>
              </a:p>
            </p:txBody>
          </p:sp>
        </p:grpSp>
        <p:sp>
          <p:nvSpPr>
            <p:cNvPr id="8" name="TextBox 15">
              <a:extLst>
                <a:ext uri="{FF2B5EF4-FFF2-40B4-BE49-F238E27FC236}">
                  <a16:creationId xmlns:a16="http://schemas.microsoft.com/office/drawing/2014/main" id="{77E64772-7BC7-9DD2-7E75-A507E043550F}"/>
                </a:ext>
              </a:extLst>
            </p:cNvPr>
            <p:cNvSpPr txBox="1"/>
            <p:nvPr/>
          </p:nvSpPr>
          <p:spPr>
            <a:xfrm>
              <a:off x="381062" y="688763"/>
              <a:ext cx="1295277" cy="622723"/>
            </a:xfrm>
            <a:prstGeom prst="rect">
              <a:avLst/>
            </a:prstGeom>
          </p:spPr>
          <p:txBody>
            <a:bodyPr lIns="0" tIns="0" rIns="0" bIns="0" rtlCol="0" anchor="t">
              <a:spAutoFit/>
            </a:bodyPr>
            <a:lstStyle/>
            <a:p>
              <a:pPr algn="ctr">
                <a:lnSpc>
                  <a:spcPts val="3919"/>
                </a:lnSpc>
                <a:spcBef>
                  <a:spcPct val="0"/>
                </a:spcBef>
              </a:pPr>
              <a:endParaRPr lang="en-US" sz="2799" b="1" dirty="0">
                <a:solidFill>
                  <a:srgbClr val="000000"/>
                </a:solidFill>
                <a:latin typeface="Inter Medium"/>
                <a:ea typeface="Inter Medium"/>
                <a:cs typeface="Inter Medium"/>
                <a:sym typeface="Inter Medium"/>
              </a:endParaRPr>
            </a:p>
          </p:txBody>
        </p:sp>
        <p:sp>
          <p:nvSpPr>
            <p:cNvPr id="11" name="TextBox 16">
              <a:extLst>
                <a:ext uri="{FF2B5EF4-FFF2-40B4-BE49-F238E27FC236}">
                  <a16:creationId xmlns:a16="http://schemas.microsoft.com/office/drawing/2014/main" id="{D6C88DA3-1492-2B17-8B96-938B8B9ECF2D}"/>
                </a:ext>
              </a:extLst>
            </p:cNvPr>
            <p:cNvSpPr txBox="1"/>
            <p:nvPr/>
          </p:nvSpPr>
          <p:spPr>
            <a:xfrm>
              <a:off x="2292103" y="154627"/>
              <a:ext cx="6496297" cy="794890"/>
            </a:xfrm>
            <a:prstGeom prst="rect">
              <a:avLst/>
            </a:prstGeom>
          </p:spPr>
          <p:txBody>
            <a:bodyPr lIns="0" tIns="0" rIns="0" bIns="0" rtlCol="0" anchor="t">
              <a:spAutoFit/>
            </a:bodyPr>
            <a:lstStyle/>
            <a:p>
              <a:pPr algn="l">
                <a:lnSpc>
                  <a:spcPts val="2940"/>
                </a:lnSpc>
                <a:spcBef>
                  <a:spcPct val="0"/>
                </a:spcBef>
              </a:pPr>
              <a:r>
                <a:rPr lang="en-US" sz="2100" dirty="0">
                  <a:solidFill>
                    <a:srgbClr val="000000"/>
                  </a:solidFill>
                  <a:latin typeface="Inter Medium"/>
                  <a:ea typeface="Inter Medium"/>
                  <a:cs typeface="Inter Medium"/>
                  <a:sym typeface="Inter Medium"/>
                </a:rPr>
                <a:t>There is slightly more players in the American league versus National league. Same goes for the West division. There is slightly more players in the West division versus East division.</a:t>
              </a:r>
            </a:p>
          </p:txBody>
        </p:sp>
      </p:grpSp>
      <p:grpSp>
        <p:nvGrpSpPr>
          <p:cNvPr id="16" name="Group 6">
            <a:extLst>
              <a:ext uri="{FF2B5EF4-FFF2-40B4-BE49-F238E27FC236}">
                <a16:creationId xmlns:a16="http://schemas.microsoft.com/office/drawing/2014/main" id="{38BFF67A-5422-FBDA-2D23-2D2C406D830F}"/>
              </a:ext>
            </a:extLst>
          </p:cNvPr>
          <p:cNvGrpSpPr/>
          <p:nvPr/>
        </p:nvGrpSpPr>
        <p:grpSpPr>
          <a:xfrm>
            <a:off x="7951" y="-843389"/>
            <a:ext cx="18288000" cy="4576391"/>
            <a:chOff x="0" y="0"/>
            <a:chExt cx="2514545" cy="629240"/>
          </a:xfrm>
        </p:grpSpPr>
        <p:sp>
          <p:nvSpPr>
            <p:cNvPr id="17" name="Freeform 7">
              <a:extLst>
                <a:ext uri="{FF2B5EF4-FFF2-40B4-BE49-F238E27FC236}">
                  <a16:creationId xmlns:a16="http://schemas.microsoft.com/office/drawing/2014/main" id="{BEC72676-33DB-F877-6637-C66099E5A976}"/>
                </a:ext>
              </a:extLst>
            </p:cNvPr>
            <p:cNvSpPr/>
            <p:nvPr/>
          </p:nvSpPr>
          <p:spPr>
            <a:xfrm>
              <a:off x="0" y="0"/>
              <a:ext cx="2514545" cy="629240"/>
            </a:xfrm>
            <a:custGeom>
              <a:avLst/>
              <a:gdLst/>
              <a:ahLst/>
              <a:cxnLst/>
              <a:rect l="l" t="t" r="r" b="b"/>
              <a:pathLst>
                <a:path w="2514545" h="629240">
                  <a:moveTo>
                    <a:pt x="0" y="0"/>
                  </a:moveTo>
                  <a:lnTo>
                    <a:pt x="2514545" y="0"/>
                  </a:lnTo>
                  <a:lnTo>
                    <a:pt x="2514545" y="629240"/>
                  </a:lnTo>
                  <a:lnTo>
                    <a:pt x="0" y="629240"/>
                  </a:lnTo>
                  <a:close/>
                </a:path>
              </a:pathLst>
            </a:custGeom>
            <a:blipFill>
              <a:blip r:embed="rId2">
                <a:alphaModFix amt="20000"/>
              </a:blip>
              <a:stretch>
                <a:fillRect t="-99856" b="-99856"/>
              </a:stretch>
            </a:blipFill>
          </p:spPr>
          <p:txBody>
            <a:bodyPr/>
            <a:lstStyle/>
            <a:p>
              <a:endParaRPr lang="en-US"/>
            </a:p>
          </p:txBody>
        </p:sp>
      </p:grpSp>
      <p:sp>
        <p:nvSpPr>
          <p:cNvPr id="18" name="TextBox 9">
            <a:extLst>
              <a:ext uri="{FF2B5EF4-FFF2-40B4-BE49-F238E27FC236}">
                <a16:creationId xmlns:a16="http://schemas.microsoft.com/office/drawing/2014/main" id="{1DF7A6AA-6D19-0D16-26F9-65A75642B2FC}"/>
              </a:ext>
            </a:extLst>
          </p:cNvPr>
          <p:cNvSpPr txBox="1"/>
          <p:nvPr/>
        </p:nvSpPr>
        <p:spPr>
          <a:xfrm>
            <a:off x="16713088" y="9684248"/>
            <a:ext cx="1270111" cy="356235"/>
          </a:xfrm>
          <a:prstGeom prst="rect">
            <a:avLst/>
          </a:prstGeom>
        </p:spPr>
        <p:txBody>
          <a:bodyPr lIns="0" tIns="0" rIns="0" bIns="0" rtlCol="0" anchor="t">
            <a:spAutoFit/>
          </a:bodyPr>
          <a:lstStyle/>
          <a:p>
            <a:pPr algn="r">
              <a:lnSpc>
                <a:spcPts val="2940"/>
              </a:lnSpc>
              <a:spcBef>
                <a:spcPct val="0"/>
              </a:spcBef>
            </a:pPr>
            <a:r>
              <a:rPr lang="en-US" sz="2100" b="1" dirty="0">
                <a:solidFill>
                  <a:srgbClr val="000000"/>
                </a:solidFill>
                <a:latin typeface="Inter Medium"/>
                <a:ea typeface="Inter Medium"/>
                <a:cs typeface="Inter Medium"/>
                <a:sym typeface="Inter Medium"/>
              </a:rPr>
              <a:t>Page 08</a:t>
            </a:r>
          </a:p>
        </p:txBody>
      </p:sp>
    </p:spTree>
    <p:extLst>
      <p:ext uri="{BB962C8B-B14F-4D97-AF65-F5344CB8AC3E}">
        <p14:creationId xmlns:p14="http://schemas.microsoft.com/office/powerpoint/2010/main" val="8738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82852" y="1028700"/>
            <a:ext cx="376448" cy="342900"/>
            <a:chOff x="0" y="0"/>
            <a:chExt cx="501930" cy="457200"/>
          </a:xfrm>
        </p:grpSpPr>
        <p:sp>
          <p:nvSpPr>
            <p:cNvPr id="3" name="AutoShape 3"/>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11" name="TextBox 11"/>
          <p:cNvSpPr txBox="1"/>
          <p:nvPr/>
        </p:nvSpPr>
        <p:spPr>
          <a:xfrm>
            <a:off x="16764000" y="9559042"/>
            <a:ext cx="1270111" cy="356235"/>
          </a:xfrm>
          <a:prstGeom prst="rect">
            <a:avLst/>
          </a:prstGeom>
        </p:spPr>
        <p:txBody>
          <a:bodyPr lIns="0" tIns="0" rIns="0" bIns="0" rtlCol="0" anchor="t">
            <a:spAutoFit/>
          </a:bodyPr>
          <a:lstStyle/>
          <a:p>
            <a:pPr algn="l">
              <a:lnSpc>
                <a:spcPts val="2940"/>
              </a:lnSpc>
              <a:spcBef>
                <a:spcPct val="0"/>
              </a:spcBef>
            </a:pPr>
            <a:r>
              <a:rPr lang="en-US" sz="2100" b="1" dirty="0">
                <a:solidFill>
                  <a:srgbClr val="000000"/>
                </a:solidFill>
                <a:latin typeface="Inter Medium"/>
                <a:ea typeface="Inter Medium"/>
                <a:cs typeface="Inter Medium"/>
                <a:sym typeface="Inter Medium"/>
              </a:rPr>
              <a:t>Page 09</a:t>
            </a:r>
          </a:p>
        </p:txBody>
      </p:sp>
      <p:sp>
        <p:nvSpPr>
          <p:cNvPr id="12" name="TextBox 12"/>
          <p:cNvSpPr txBox="1"/>
          <p:nvPr/>
        </p:nvSpPr>
        <p:spPr>
          <a:xfrm>
            <a:off x="670904" y="288146"/>
            <a:ext cx="15864496" cy="1213666"/>
          </a:xfrm>
          <a:prstGeom prst="rect">
            <a:avLst/>
          </a:prstGeom>
        </p:spPr>
        <p:txBody>
          <a:bodyPr wrap="square" lIns="0" tIns="0" rIns="0" bIns="0" rtlCol="0" anchor="t">
            <a:spAutoFit/>
          </a:bodyPr>
          <a:lstStyle/>
          <a:p>
            <a:pPr algn="l">
              <a:lnSpc>
                <a:spcPts val="10080"/>
              </a:lnSpc>
              <a:spcBef>
                <a:spcPct val="0"/>
              </a:spcBef>
            </a:pPr>
            <a:r>
              <a:rPr lang="en-US" sz="7200" dirty="0">
                <a:solidFill>
                  <a:srgbClr val="000000"/>
                </a:solidFill>
                <a:latin typeface="Anton"/>
                <a:ea typeface="Anton"/>
                <a:cs typeface="Anton"/>
                <a:sym typeface="Anton"/>
              </a:rPr>
              <a:t>PROBABILITY MASS FUNCTION ANALYSIS</a:t>
            </a:r>
          </a:p>
        </p:txBody>
      </p:sp>
      <p:pic>
        <p:nvPicPr>
          <p:cNvPr id="15" name="Picture 14">
            <a:extLst>
              <a:ext uri="{FF2B5EF4-FFF2-40B4-BE49-F238E27FC236}">
                <a16:creationId xmlns:a16="http://schemas.microsoft.com/office/drawing/2014/main" id="{2E63D859-BBB6-53D9-3BEE-DFEE034144E4}"/>
              </a:ext>
            </a:extLst>
          </p:cNvPr>
          <p:cNvPicPr>
            <a:picLocks noChangeAspect="1"/>
          </p:cNvPicPr>
          <p:nvPr/>
        </p:nvPicPr>
        <p:blipFill>
          <a:blip r:embed="rId2"/>
          <a:stretch>
            <a:fillRect/>
          </a:stretch>
        </p:blipFill>
        <p:spPr>
          <a:xfrm>
            <a:off x="381000" y="1714500"/>
            <a:ext cx="5810250" cy="4714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0B1F0395-409E-5031-F4A2-D4531C20DB90}"/>
              </a:ext>
            </a:extLst>
          </p:cNvPr>
          <p:cNvPicPr>
            <a:picLocks noChangeAspect="1"/>
          </p:cNvPicPr>
          <p:nvPr/>
        </p:nvPicPr>
        <p:blipFill>
          <a:blip r:embed="rId3"/>
          <a:stretch>
            <a:fillRect/>
          </a:stretch>
        </p:blipFill>
        <p:spPr>
          <a:xfrm>
            <a:off x="6804736" y="5448300"/>
            <a:ext cx="5619750"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8" name="Group 2">
            <a:extLst>
              <a:ext uri="{FF2B5EF4-FFF2-40B4-BE49-F238E27FC236}">
                <a16:creationId xmlns:a16="http://schemas.microsoft.com/office/drawing/2014/main" id="{6E5D80C9-7B7F-F915-158B-A8333DDF5DA0}"/>
              </a:ext>
            </a:extLst>
          </p:cNvPr>
          <p:cNvGrpSpPr/>
          <p:nvPr/>
        </p:nvGrpSpPr>
        <p:grpSpPr>
          <a:xfrm>
            <a:off x="12082252" y="2686592"/>
            <a:ext cx="360173" cy="390342"/>
            <a:chOff x="0" y="0"/>
            <a:chExt cx="501930" cy="457200"/>
          </a:xfrm>
        </p:grpSpPr>
        <p:sp>
          <p:nvSpPr>
            <p:cNvPr id="29" name="AutoShape 3">
              <a:extLst>
                <a:ext uri="{FF2B5EF4-FFF2-40B4-BE49-F238E27FC236}">
                  <a16:creationId xmlns:a16="http://schemas.microsoft.com/office/drawing/2014/main" id="{FD0ED4DC-16B1-D4F6-7E57-34CDA9443C98}"/>
                </a:ext>
              </a:extLst>
            </p:cNvPr>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30" name="AutoShape 4">
              <a:extLst>
                <a:ext uri="{FF2B5EF4-FFF2-40B4-BE49-F238E27FC236}">
                  <a16:creationId xmlns:a16="http://schemas.microsoft.com/office/drawing/2014/main" id="{4790BB7D-547C-C2CE-A03F-CFCF53C8D66D}"/>
                </a:ext>
              </a:extLst>
            </p:cNvPr>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31" name="AutoShape 5">
              <a:extLst>
                <a:ext uri="{FF2B5EF4-FFF2-40B4-BE49-F238E27FC236}">
                  <a16:creationId xmlns:a16="http://schemas.microsoft.com/office/drawing/2014/main" id="{2E4AC421-3D84-E1D9-9336-BEE2231ED59E}"/>
                </a:ext>
              </a:extLst>
            </p:cNvPr>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32" name="Group 31">
            <a:extLst>
              <a:ext uri="{FF2B5EF4-FFF2-40B4-BE49-F238E27FC236}">
                <a16:creationId xmlns:a16="http://schemas.microsoft.com/office/drawing/2014/main" id="{45D4215E-6982-F04F-51F8-C8FE770012E1}"/>
              </a:ext>
            </a:extLst>
          </p:cNvPr>
          <p:cNvGrpSpPr/>
          <p:nvPr/>
        </p:nvGrpSpPr>
        <p:grpSpPr>
          <a:xfrm>
            <a:off x="6477000" y="1695991"/>
            <a:ext cx="6342796" cy="3406311"/>
            <a:chOff x="0" y="0"/>
            <a:chExt cx="1305405" cy="834795"/>
          </a:xfrm>
        </p:grpSpPr>
        <p:sp>
          <p:nvSpPr>
            <p:cNvPr id="33" name="Freeform 18">
              <a:extLst>
                <a:ext uri="{FF2B5EF4-FFF2-40B4-BE49-F238E27FC236}">
                  <a16:creationId xmlns:a16="http://schemas.microsoft.com/office/drawing/2014/main" id="{A7C19FCB-F2FF-1564-B952-585282ECF72C}"/>
                </a:ext>
              </a:extLst>
            </p:cNvPr>
            <p:cNvSpPr/>
            <p:nvPr/>
          </p:nvSpPr>
          <p:spPr>
            <a:xfrm>
              <a:off x="0" y="0"/>
              <a:ext cx="1305405" cy="834795"/>
            </a:xfrm>
            <a:custGeom>
              <a:avLst/>
              <a:gdLst/>
              <a:ahLst/>
              <a:cxnLst/>
              <a:rect l="l" t="t" r="r" b="b"/>
              <a:pathLst>
                <a:path w="1305405" h="834795">
                  <a:moveTo>
                    <a:pt x="0" y="0"/>
                  </a:moveTo>
                  <a:lnTo>
                    <a:pt x="1305405" y="0"/>
                  </a:lnTo>
                  <a:lnTo>
                    <a:pt x="1305405" y="834795"/>
                  </a:lnTo>
                  <a:lnTo>
                    <a:pt x="0" y="834795"/>
                  </a:lnTo>
                  <a:close/>
                </a:path>
              </a:pathLst>
            </a:custGeom>
            <a:solidFill>
              <a:srgbClr val="EFEFEF"/>
            </a:solidFill>
          </p:spPr>
          <p:txBody>
            <a:bodyPr/>
            <a:lstStyle/>
            <a:p>
              <a:endParaRPr lang="en-US"/>
            </a:p>
          </p:txBody>
        </p:sp>
        <p:sp>
          <p:nvSpPr>
            <p:cNvPr id="34" name="TextBox 33">
              <a:extLst>
                <a:ext uri="{FF2B5EF4-FFF2-40B4-BE49-F238E27FC236}">
                  <a16:creationId xmlns:a16="http://schemas.microsoft.com/office/drawing/2014/main" id="{3BEAA7C4-32CB-8493-1AFE-40E437161AD7}"/>
                </a:ext>
              </a:extLst>
            </p:cNvPr>
            <p:cNvSpPr txBox="1"/>
            <p:nvPr/>
          </p:nvSpPr>
          <p:spPr>
            <a:xfrm>
              <a:off x="0" y="-38100"/>
              <a:ext cx="1305405" cy="872895"/>
            </a:xfrm>
            <a:prstGeom prst="rect">
              <a:avLst/>
            </a:prstGeom>
          </p:spPr>
          <p:txBody>
            <a:bodyPr lIns="50800" tIns="50800" rIns="50800" bIns="50800" rtlCol="0" anchor="ctr"/>
            <a:lstStyle/>
            <a:p>
              <a:pPr algn="ctr">
                <a:lnSpc>
                  <a:spcPts val="2940"/>
                </a:lnSpc>
              </a:pPr>
              <a:endParaRPr/>
            </a:p>
          </p:txBody>
        </p:sp>
      </p:grpSp>
      <p:grpSp>
        <p:nvGrpSpPr>
          <p:cNvPr id="35" name="Group 34">
            <a:extLst>
              <a:ext uri="{FF2B5EF4-FFF2-40B4-BE49-F238E27FC236}">
                <a16:creationId xmlns:a16="http://schemas.microsoft.com/office/drawing/2014/main" id="{9B5E285D-3940-74C2-3F89-F41E365E17B3}"/>
              </a:ext>
            </a:extLst>
          </p:cNvPr>
          <p:cNvGrpSpPr/>
          <p:nvPr/>
        </p:nvGrpSpPr>
        <p:grpSpPr>
          <a:xfrm>
            <a:off x="6705600" y="1848391"/>
            <a:ext cx="5257800" cy="635143"/>
            <a:chOff x="-555060" y="-585716"/>
            <a:chExt cx="6230050" cy="937712"/>
          </a:xfrm>
        </p:grpSpPr>
        <p:sp>
          <p:nvSpPr>
            <p:cNvPr id="36" name="TextBox 35">
              <a:extLst>
                <a:ext uri="{FF2B5EF4-FFF2-40B4-BE49-F238E27FC236}">
                  <a16:creationId xmlns:a16="http://schemas.microsoft.com/office/drawing/2014/main" id="{66242156-9A45-DBAB-95B1-128E4F5D7950}"/>
                </a:ext>
              </a:extLst>
            </p:cNvPr>
            <p:cNvSpPr txBox="1"/>
            <p:nvPr/>
          </p:nvSpPr>
          <p:spPr>
            <a:xfrm>
              <a:off x="38706" y="-585716"/>
              <a:ext cx="5636284" cy="549061"/>
            </a:xfrm>
            <a:prstGeom prst="rect">
              <a:avLst/>
            </a:prstGeom>
          </p:spPr>
          <p:txBody>
            <a:bodyPr wrap="square" lIns="0" tIns="0" rIns="0" bIns="0" rtlCol="0" anchor="t">
              <a:spAutoFit/>
            </a:bodyPr>
            <a:lstStyle/>
            <a:p>
              <a:pPr algn="l">
                <a:lnSpc>
                  <a:spcPts val="2940"/>
                </a:lnSpc>
                <a:spcBef>
                  <a:spcPct val="0"/>
                </a:spcBef>
              </a:pPr>
              <a:r>
                <a:rPr lang="en-US" sz="2600" b="1" dirty="0">
                  <a:solidFill>
                    <a:srgbClr val="000000"/>
                  </a:solidFill>
                  <a:latin typeface="Inter Medium"/>
                  <a:ea typeface="Inter Medium"/>
                  <a:cs typeface="Inter Medium"/>
                  <a:sym typeface="Inter Medium"/>
                </a:rPr>
                <a:t>Hits (New vs Veteran Players</a:t>
              </a:r>
            </a:p>
          </p:txBody>
        </p:sp>
        <p:grpSp>
          <p:nvGrpSpPr>
            <p:cNvPr id="37" name="Group 36">
              <a:extLst>
                <a:ext uri="{FF2B5EF4-FFF2-40B4-BE49-F238E27FC236}">
                  <a16:creationId xmlns:a16="http://schemas.microsoft.com/office/drawing/2014/main" id="{EE012ED7-19F2-9B6F-65D8-7B3BD836AD70}"/>
                </a:ext>
              </a:extLst>
            </p:cNvPr>
            <p:cNvGrpSpPr/>
            <p:nvPr/>
          </p:nvGrpSpPr>
          <p:grpSpPr>
            <a:xfrm>
              <a:off x="-555060" y="-507717"/>
              <a:ext cx="867158" cy="859713"/>
              <a:chOff x="-1310030" y="-1292454"/>
              <a:chExt cx="2046630" cy="2029054"/>
            </a:xfrm>
          </p:grpSpPr>
          <p:sp>
            <p:nvSpPr>
              <p:cNvPr id="38" name="Freeform 24">
                <a:extLst>
                  <a:ext uri="{FF2B5EF4-FFF2-40B4-BE49-F238E27FC236}">
                    <a16:creationId xmlns:a16="http://schemas.microsoft.com/office/drawing/2014/main" id="{845B036E-D7DD-7C1A-CB8F-7007E81D34B3}"/>
                  </a:ext>
                </a:extLst>
              </p:cNvPr>
              <p:cNvSpPr/>
              <p:nvPr/>
            </p:nvSpPr>
            <p:spPr>
              <a:xfrm>
                <a:off x="-1310030" y="-1292454"/>
                <a:ext cx="812799" cy="8127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39" name="TextBox 38">
                <a:extLst>
                  <a:ext uri="{FF2B5EF4-FFF2-40B4-BE49-F238E27FC236}">
                    <a16:creationId xmlns:a16="http://schemas.microsoft.com/office/drawing/2014/main" id="{4A0934A0-EB71-EA65-0DC9-CAF4D7EAC8AC}"/>
                  </a:ext>
                </a:extLst>
              </p:cNvPr>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sp>
        <p:nvSpPr>
          <p:cNvPr id="40" name="TextBox 39">
            <a:extLst>
              <a:ext uri="{FF2B5EF4-FFF2-40B4-BE49-F238E27FC236}">
                <a16:creationId xmlns:a16="http://schemas.microsoft.com/office/drawing/2014/main" id="{D7EBCB03-847F-6915-E3DA-B05DBFAEC269}"/>
              </a:ext>
            </a:extLst>
          </p:cNvPr>
          <p:cNvSpPr txBox="1"/>
          <p:nvPr/>
        </p:nvSpPr>
        <p:spPr>
          <a:xfrm>
            <a:off x="6629400" y="2229392"/>
            <a:ext cx="6051173" cy="2554545"/>
          </a:xfrm>
          <a:prstGeom prst="rect">
            <a:avLst/>
          </a:prstGeom>
          <a:noFill/>
        </p:spPr>
        <p:txBody>
          <a:bodyPr wrap="square" rtlCol="0">
            <a:spAutoFit/>
          </a:bodyPr>
          <a:lstStyle/>
          <a:p>
            <a:r>
              <a:rPr lang="en-US" sz="2000" dirty="0"/>
              <a:t>New players who have played less than 5 years are more likely to have fewer hits, with most falling below 100. Veteran players who have played more than 5 years are more likely to have a higher hit count especially near the upper end of the distribution. This suggests that veteran players tend to have a higher hit count, supporting the hypothesis that more experience leads to higher performance.</a:t>
            </a:r>
          </a:p>
        </p:txBody>
      </p:sp>
      <p:grpSp>
        <p:nvGrpSpPr>
          <p:cNvPr id="41" name="Group 2">
            <a:extLst>
              <a:ext uri="{FF2B5EF4-FFF2-40B4-BE49-F238E27FC236}">
                <a16:creationId xmlns:a16="http://schemas.microsoft.com/office/drawing/2014/main" id="{80C77D76-B4C1-7EF3-CED7-0F9EE2967655}"/>
              </a:ext>
            </a:extLst>
          </p:cNvPr>
          <p:cNvGrpSpPr/>
          <p:nvPr/>
        </p:nvGrpSpPr>
        <p:grpSpPr>
          <a:xfrm>
            <a:off x="5815656" y="7680790"/>
            <a:ext cx="360173" cy="390342"/>
            <a:chOff x="0" y="0"/>
            <a:chExt cx="501930" cy="457200"/>
          </a:xfrm>
        </p:grpSpPr>
        <p:sp>
          <p:nvSpPr>
            <p:cNvPr id="42" name="AutoShape 3">
              <a:extLst>
                <a:ext uri="{FF2B5EF4-FFF2-40B4-BE49-F238E27FC236}">
                  <a16:creationId xmlns:a16="http://schemas.microsoft.com/office/drawing/2014/main" id="{46ABB19F-FAE4-6526-490E-2EB15BF11D31}"/>
                </a:ext>
              </a:extLst>
            </p:cNvPr>
            <p:cNvSpPr/>
            <p:nvPr/>
          </p:nvSpPr>
          <p:spPr>
            <a:xfrm>
              <a:off x="0" y="254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3" name="AutoShape 4">
              <a:extLst>
                <a:ext uri="{FF2B5EF4-FFF2-40B4-BE49-F238E27FC236}">
                  <a16:creationId xmlns:a16="http://schemas.microsoft.com/office/drawing/2014/main" id="{5FCF8773-8EFD-D82B-AAF3-57FE81405539}"/>
                </a:ext>
              </a:extLst>
            </p:cNvPr>
            <p:cNvSpPr/>
            <p:nvPr/>
          </p:nvSpPr>
          <p:spPr>
            <a:xfrm>
              <a:off x="0" y="228600"/>
              <a:ext cx="501930" cy="0"/>
            </a:xfrm>
            <a:prstGeom prst="line">
              <a:avLst/>
            </a:prstGeom>
            <a:ln w="50800" cap="flat">
              <a:solidFill>
                <a:srgbClr val="000000"/>
              </a:solidFill>
              <a:prstDash val="solid"/>
              <a:headEnd type="none" w="sm" len="sm"/>
              <a:tailEnd type="none" w="sm" len="sm"/>
            </a:ln>
          </p:spPr>
          <p:txBody>
            <a:bodyPr/>
            <a:lstStyle/>
            <a:p>
              <a:endParaRPr lang="en-US"/>
            </a:p>
          </p:txBody>
        </p:sp>
        <p:sp>
          <p:nvSpPr>
            <p:cNvPr id="44" name="AutoShape 5">
              <a:extLst>
                <a:ext uri="{FF2B5EF4-FFF2-40B4-BE49-F238E27FC236}">
                  <a16:creationId xmlns:a16="http://schemas.microsoft.com/office/drawing/2014/main" id="{BAB57C35-07B6-D90C-B08D-91894CED66F7}"/>
                </a:ext>
              </a:extLst>
            </p:cNvPr>
            <p:cNvSpPr/>
            <p:nvPr/>
          </p:nvSpPr>
          <p:spPr>
            <a:xfrm>
              <a:off x="0" y="431800"/>
              <a:ext cx="501930" cy="0"/>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45" name="Group 44">
            <a:extLst>
              <a:ext uri="{FF2B5EF4-FFF2-40B4-BE49-F238E27FC236}">
                <a16:creationId xmlns:a16="http://schemas.microsoft.com/office/drawing/2014/main" id="{13E40A9C-2444-4BB5-7B9F-5E76346698B8}"/>
              </a:ext>
            </a:extLst>
          </p:cNvPr>
          <p:cNvGrpSpPr/>
          <p:nvPr/>
        </p:nvGrpSpPr>
        <p:grpSpPr>
          <a:xfrm>
            <a:off x="210404" y="6690189"/>
            <a:ext cx="6342796" cy="3406311"/>
            <a:chOff x="0" y="0"/>
            <a:chExt cx="1305405" cy="834795"/>
          </a:xfrm>
        </p:grpSpPr>
        <p:sp>
          <p:nvSpPr>
            <p:cNvPr id="46" name="Freeform 18">
              <a:extLst>
                <a:ext uri="{FF2B5EF4-FFF2-40B4-BE49-F238E27FC236}">
                  <a16:creationId xmlns:a16="http://schemas.microsoft.com/office/drawing/2014/main" id="{28CF85A7-3B91-23D9-F849-98636689AA51}"/>
                </a:ext>
              </a:extLst>
            </p:cNvPr>
            <p:cNvSpPr/>
            <p:nvPr/>
          </p:nvSpPr>
          <p:spPr>
            <a:xfrm>
              <a:off x="0" y="0"/>
              <a:ext cx="1305405" cy="834795"/>
            </a:xfrm>
            <a:custGeom>
              <a:avLst/>
              <a:gdLst/>
              <a:ahLst/>
              <a:cxnLst/>
              <a:rect l="l" t="t" r="r" b="b"/>
              <a:pathLst>
                <a:path w="1305405" h="834795">
                  <a:moveTo>
                    <a:pt x="0" y="0"/>
                  </a:moveTo>
                  <a:lnTo>
                    <a:pt x="1305405" y="0"/>
                  </a:lnTo>
                  <a:lnTo>
                    <a:pt x="1305405" y="834795"/>
                  </a:lnTo>
                  <a:lnTo>
                    <a:pt x="0" y="834795"/>
                  </a:lnTo>
                  <a:close/>
                </a:path>
              </a:pathLst>
            </a:custGeom>
            <a:solidFill>
              <a:srgbClr val="EFEFEF"/>
            </a:solidFill>
          </p:spPr>
          <p:txBody>
            <a:bodyPr/>
            <a:lstStyle/>
            <a:p>
              <a:endParaRPr lang="en-US"/>
            </a:p>
          </p:txBody>
        </p:sp>
        <p:sp>
          <p:nvSpPr>
            <p:cNvPr id="47" name="TextBox 46">
              <a:extLst>
                <a:ext uri="{FF2B5EF4-FFF2-40B4-BE49-F238E27FC236}">
                  <a16:creationId xmlns:a16="http://schemas.microsoft.com/office/drawing/2014/main" id="{A0B90F17-6CF8-7BFA-5AD0-E1F044E31AFE}"/>
                </a:ext>
              </a:extLst>
            </p:cNvPr>
            <p:cNvSpPr txBox="1"/>
            <p:nvPr/>
          </p:nvSpPr>
          <p:spPr>
            <a:xfrm>
              <a:off x="0" y="-38100"/>
              <a:ext cx="1305405" cy="872895"/>
            </a:xfrm>
            <a:prstGeom prst="rect">
              <a:avLst/>
            </a:prstGeom>
          </p:spPr>
          <p:txBody>
            <a:bodyPr lIns="50800" tIns="50800" rIns="50800" bIns="50800" rtlCol="0" anchor="ctr"/>
            <a:lstStyle/>
            <a:p>
              <a:pPr algn="ctr">
                <a:lnSpc>
                  <a:spcPts val="2940"/>
                </a:lnSpc>
              </a:pPr>
              <a:endParaRPr/>
            </a:p>
          </p:txBody>
        </p:sp>
      </p:grpSp>
      <p:grpSp>
        <p:nvGrpSpPr>
          <p:cNvPr id="48" name="Group 47">
            <a:extLst>
              <a:ext uri="{FF2B5EF4-FFF2-40B4-BE49-F238E27FC236}">
                <a16:creationId xmlns:a16="http://schemas.microsoft.com/office/drawing/2014/main" id="{9B2ABA05-2868-F1CB-E2BA-97E50DC4A55B}"/>
              </a:ext>
            </a:extLst>
          </p:cNvPr>
          <p:cNvGrpSpPr/>
          <p:nvPr/>
        </p:nvGrpSpPr>
        <p:grpSpPr>
          <a:xfrm>
            <a:off x="439004" y="6842589"/>
            <a:ext cx="6037996" cy="635143"/>
            <a:chOff x="-555060" y="-585716"/>
            <a:chExt cx="7154517" cy="937712"/>
          </a:xfrm>
        </p:grpSpPr>
        <p:sp>
          <p:nvSpPr>
            <p:cNvPr id="49" name="TextBox 48">
              <a:extLst>
                <a:ext uri="{FF2B5EF4-FFF2-40B4-BE49-F238E27FC236}">
                  <a16:creationId xmlns:a16="http://schemas.microsoft.com/office/drawing/2014/main" id="{9583FB64-EE81-1757-6B67-06245C092BA6}"/>
                </a:ext>
              </a:extLst>
            </p:cNvPr>
            <p:cNvSpPr txBox="1"/>
            <p:nvPr/>
          </p:nvSpPr>
          <p:spPr>
            <a:xfrm>
              <a:off x="-157489" y="-585716"/>
              <a:ext cx="6756946" cy="549061"/>
            </a:xfrm>
            <a:prstGeom prst="rect">
              <a:avLst/>
            </a:prstGeom>
          </p:spPr>
          <p:txBody>
            <a:bodyPr wrap="square" lIns="0" tIns="0" rIns="0" bIns="0" rtlCol="0" anchor="t">
              <a:spAutoFit/>
            </a:bodyPr>
            <a:lstStyle/>
            <a:p>
              <a:pPr algn="l">
                <a:lnSpc>
                  <a:spcPts val="2940"/>
                </a:lnSpc>
                <a:spcBef>
                  <a:spcPct val="0"/>
                </a:spcBef>
              </a:pPr>
              <a:r>
                <a:rPr lang="en-US" sz="2600" b="1" dirty="0">
                  <a:solidFill>
                    <a:srgbClr val="000000"/>
                  </a:solidFill>
                  <a:latin typeface="Inter Medium"/>
                  <a:ea typeface="Inter Medium"/>
                  <a:cs typeface="Inter Medium"/>
                  <a:sym typeface="Inter Medium"/>
                </a:rPr>
                <a:t>Home Runs (New vs Veteran Players</a:t>
              </a:r>
            </a:p>
          </p:txBody>
        </p:sp>
        <p:grpSp>
          <p:nvGrpSpPr>
            <p:cNvPr id="50" name="Group 49">
              <a:extLst>
                <a:ext uri="{FF2B5EF4-FFF2-40B4-BE49-F238E27FC236}">
                  <a16:creationId xmlns:a16="http://schemas.microsoft.com/office/drawing/2014/main" id="{02320F5C-1775-B48D-FC13-11CC839CE675}"/>
                </a:ext>
              </a:extLst>
            </p:cNvPr>
            <p:cNvGrpSpPr/>
            <p:nvPr/>
          </p:nvGrpSpPr>
          <p:grpSpPr>
            <a:xfrm>
              <a:off x="-555060" y="-507717"/>
              <a:ext cx="867158" cy="859713"/>
              <a:chOff x="-1310030" y="-1292454"/>
              <a:chExt cx="2046630" cy="2029054"/>
            </a:xfrm>
          </p:grpSpPr>
          <p:sp>
            <p:nvSpPr>
              <p:cNvPr id="51" name="Freeform 24">
                <a:extLst>
                  <a:ext uri="{FF2B5EF4-FFF2-40B4-BE49-F238E27FC236}">
                    <a16:creationId xmlns:a16="http://schemas.microsoft.com/office/drawing/2014/main" id="{E12B94F2-920D-5942-0077-79BE2BB38059}"/>
                  </a:ext>
                </a:extLst>
              </p:cNvPr>
              <p:cNvSpPr/>
              <p:nvPr/>
            </p:nvSpPr>
            <p:spPr>
              <a:xfrm>
                <a:off x="-1310030" y="-1292454"/>
                <a:ext cx="812799" cy="8127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52" name="TextBox 51">
                <a:extLst>
                  <a:ext uri="{FF2B5EF4-FFF2-40B4-BE49-F238E27FC236}">
                    <a16:creationId xmlns:a16="http://schemas.microsoft.com/office/drawing/2014/main" id="{3E4CA151-990C-68C2-3FF0-27A90B774EE7}"/>
                  </a:ext>
                </a:extLst>
              </p:cNvPr>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sp>
        <p:nvSpPr>
          <p:cNvPr id="53" name="TextBox 52">
            <a:extLst>
              <a:ext uri="{FF2B5EF4-FFF2-40B4-BE49-F238E27FC236}">
                <a16:creationId xmlns:a16="http://schemas.microsoft.com/office/drawing/2014/main" id="{268AA8ED-5D03-079A-1C64-E225F0E2430C}"/>
              </a:ext>
            </a:extLst>
          </p:cNvPr>
          <p:cNvSpPr txBox="1"/>
          <p:nvPr/>
        </p:nvSpPr>
        <p:spPr>
          <a:xfrm>
            <a:off x="362804" y="7223590"/>
            <a:ext cx="6051173" cy="2246769"/>
          </a:xfrm>
          <a:prstGeom prst="rect">
            <a:avLst/>
          </a:prstGeom>
          <a:noFill/>
        </p:spPr>
        <p:txBody>
          <a:bodyPr wrap="square" rtlCol="0">
            <a:spAutoFit/>
          </a:bodyPr>
          <a:lstStyle/>
          <a:p>
            <a:r>
              <a:rPr lang="en-US" sz="2000" dirty="0"/>
              <a:t>New players who have played less than 5 years have  higher probability of hitting between 0 to 5 home runs. Not a lot of new players hit more than 10 home runs. Veteran players, on the other hand, are more likely to hit 10 home runs or more. This supports the hypothesis, in that, players with more years of experience tend to have a higher performance level. </a:t>
            </a:r>
          </a:p>
        </p:txBody>
      </p:sp>
      <p:grpSp>
        <p:nvGrpSpPr>
          <p:cNvPr id="54" name="Group 8">
            <a:extLst>
              <a:ext uri="{FF2B5EF4-FFF2-40B4-BE49-F238E27FC236}">
                <a16:creationId xmlns:a16="http://schemas.microsoft.com/office/drawing/2014/main" id="{DA4811D5-DE8D-FA17-2544-E3584AFE8C42}"/>
              </a:ext>
            </a:extLst>
          </p:cNvPr>
          <p:cNvGrpSpPr/>
          <p:nvPr/>
        </p:nvGrpSpPr>
        <p:grpSpPr>
          <a:xfrm>
            <a:off x="13071332" y="1871489"/>
            <a:ext cx="5173827" cy="7153621"/>
            <a:chOff x="0" y="0"/>
            <a:chExt cx="801561" cy="1108283"/>
          </a:xfrm>
        </p:grpSpPr>
        <p:sp>
          <p:nvSpPr>
            <p:cNvPr id="55" name="Freeform 9">
              <a:extLst>
                <a:ext uri="{FF2B5EF4-FFF2-40B4-BE49-F238E27FC236}">
                  <a16:creationId xmlns:a16="http://schemas.microsoft.com/office/drawing/2014/main" id="{5957E472-4701-BBE1-2168-ECE8EC7C69E6}"/>
                </a:ext>
              </a:extLst>
            </p:cNvPr>
            <p:cNvSpPr/>
            <p:nvPr/>
          </p:nvSpPr>
          <p:spPr>
            <a:xfrm>
              <a:off x="0" y="0"/>
              <a:ext cx="801561" cy="1108283"/>
            </a:xfrm>
            <a:custGeom>
              <a:avLst/>
              <a:gdLst/>
              <a:ahLst/>
              <a:cxnLst/>
              <a:rect l="l" t="t" r="r" b="b"/>
              <a:pathLst>
                <a:path w="801561" h="1108283">
                  <a:moveTo>
                    <a:pt x="0" y="0"/>
                  </a:moveTo>
                  <a:lnTo>
                    <a:pt x="801561" y="0"/>
                  </a:lnTo>
                  <a:lnTo>
                    <a:pt x="801561" y="1108283"/>
                  </a:lnTo>
                  <a:lnTo>
                    <a:pt x="0" y="1108283"/>
                  </a:lnTo>
                  <a:close/>
                </a:path>
              </a:pathLst>
            </a:custGeom>
            <a:blipFill>
              <a:blip r:embed="rId4"/>
              <a:stretch>
                <a:fillRect t="-4243" b="-4243"/>
              </a:stretch>
            </a:blip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1349</TotalTime>
  <Words>1694</Words>
  <Application>Microsoft Office PowerPoint</Application>
  <PresentationFormat>Custom</PresentationFormat>
  <Paragraphs>179</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Anton</vt:lpstr>
      <vt:lpstr>Calibri</vt:lpstr>
      <vt:lpstr>Aptos</vt:lpstr>
      <vt:lpstr>Inter</vt:lpstr>
      <vt:lpstr>Inter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Webber_Baseball Project</dc:title>
  <cp:lastModifiedBy>alexandria webber</cp:lastModifiedBy>
  <cp:revision>58</cp:revision>
  <dcterms:created xsi:type="dcterms:W3CDTF">2006-08-16T00:00:00Z</dcterms:created>
  <dcterms:modified xsi:type="dcterms:W3CDTF">2025-02-22T01:46:14Z</dcterms:modified>
  <dc:identifier>DAGfswj1rMA</dc:identifier>
</cp:coreProperties>
</file>